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slideLayouts/slideLayout1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3" r:id="rId2"/>
    <p:sldMasterId id="2147483685" r:id="rId3"/>
    <p:sldMasterId id="2147483687" r:id="rId4"/>
    <p:sldMasterId id="2147483691" r:id="rId5"/>
    <p:sldMasterId id="2147483693" r:id="rId6"/>
    <p:sldMasterId id="2147483696" r:id="rId7"/>
  </p:sldMasterIdLst>
  <p:notesMasterIdLst>
    <p:notesMasterId r:id="rId69"/>
  </p:notesMasterIdLst>
  <p:sldIdLst>
    <p:sldId id="263" r:id="rId8"/>
    <p:sldId id="598" r:id="rId9"/>
    <p:sldId id="269" r:id="rId10"/>
    <p:sldId id="352" r:id="rId11"/>
    <p:sldId id="2147376362" r:id="rId12"/>
    <p:sldId id="2147376364" r:id="rId13"/>
    <p:sldId id="2147376375" r:id="rId14"/>
    <p:sldId id="2147376376" r:id="rId15"/>
    <p:sldId id="2147376367" r:id="rId16"/>
    <p:sldId id="2147376365" r:id="rId17"/>
    <p:sldId id="2147376370" r:id="rId18"/>
    <p:sldId id="600" r:id="rId19"/>
    <p:sldId id="257" r:id="rId20"/>
    <p:sldId id="258" r:id="rId21"/>
    <p:sldId id="259" r:id="rId22"/>
    <p:sldId id="260" r:id="rId23"/>
    <p:sldId id="261" r:id="rId24"/>
    <p:sldId id="262" r:id="rId25"/>
    <p:sldId id="264" r:id="rId26"/>
    <p:sldId id="2147376377" r:id="rId27"/>
    <p:sldId id="574" r:id="rId28"/>
    <p:sldId id="2147376378" r:id="rId29"/>
    <p:sldId id="2147376379" r:id="rId30"/>
    <p:sldId id="2147376380" r:id="rId31"/>
    <p:sldId id="2147376381" r:id="rId32"/>
    <p:sldId id="2147376382" r:id="rId33"/>
    <p:sldId id="2147376369" r:id="rId34"/>
    <p:sldId id="2147376371" r:id="rId35"/>
    <p:sldId id="2147376372" r:id="rId36"/>
    <p:sldId id="2147376373" r:id="rId37"/>
    <p:sldId id="2147376383" r:id="rId38"/>
    <p:sldId id="595" r:id="rId39"/>
    <p:sldId id="256" r:id="rId40"/>
    <p:sldId id="2147376400" r:id="rId41"/>
    <p:sldId id="2147376401" r:id="rId42"/>
    <p:sldId id="2147376402" r:id="rId43"/>
    <p:sldId id="2147376403" r:id="rId44"/>
    <p:sldId id="2147376404" r:id="rId45"/>
    <p:sldId id="266" r:id="rId46"/>
    <p:sldId id="2147376385" r:id="rId47"/>
    <p:sldId id="2147376386" r:id="rId48"/>
    <p:sldId id="2147376387" r:id="rId49"/>
    <p:sldId id="2147376388" r:id="rId50"/>
    <p:sldId id="2147376389" r:id="rId51"/>
    <p:sldId id="2147376390" r:id="rId52"/>
    <p:sldId id="2147376391" r:id="rId53"/>
    <p:sldId id="609" r:id="rId54"/>
    <p:sldId id="351" r:id="rId55"/>
    <p:sldId id="611" r:id="rId56"/>
    <p:sldId id="2147376393" r:id="rId57"/>
    <p:sldId id="2147376392" r:id="rId58"/>
    <p:sldId id="2147376394" r:id="rId59"/>
    <p:sldId id="2147376395" r:id="rId60"/>
    <p:sldId id="2147376396" r:id="rId61"/>
    <p:sldId id="2147376397" r:id="rId62"/>
    <p:sldId id="2147376398" r:id="rId63"/>
    <p:sldId id="2147376399" r:id="rId64"/>
    <p:sldId id="265" r:id="rId65"/>
    <p:sldId id="612" r:id="rId66"/>
    <p:sldId id="349" r:id="rId67"/>
    <p:sldId id="608" r:id="rId6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6E8765C-5519-400D-94E4-B878B1D49866}">
          <p14:sldIdLst>
            <p14:sldId id="263"/>
            <p14:sldId id="598"/>
            <p14:sldId id="269"/>
            <p14:sldId id="352"/>
            <p14:sldId id="2147376362"/>
            <p14:sldId id="2147376364"/>
            <p14:sldId id="2147376375"/>
            <p14:sldId id="2147376376"/>
            <p14:sldId id="2147376367"/>
            <p14:sldId id="2147376365"/>
            <p14:sldId id="2147376370"/>
            <p14:sldId id="600"/>
            <p14:sldId id="257"/>
            <p14:sldId id="258"/>
            <p14:sldId id="259"/>
            <p14:sldId id="260"/>
            <p14:sldId id="261"/>
            <p14:sldId id="262"/>
            <p14:sldId id="264"/>
            <p14:sldId id="2147376377"/>
            <p14:sldId id="574"/>
            <p14:sldId id="2147376378"/>
            <p14:sldId id="2147376379"/>
            <p14:sldId id="2147376380"/>
            <p14:sldId id="2147376381"/>
            <p14:sldId id="2147376382"/>
            <p14:sldId id="2147376369"/>
            <p14:sldId id="2147376371"/>
            <p14:sldId id="2147376372"/>
            <p14:sldId id="2147376373"/>
            <p14:sldId id="2147376383"/>
            <p14:sldId id="595"/>
            <p14:sldId id="256"/>
            <p14:sldId id="2147376400"/>
            <p14:sldId id="2147376401"/>
            <p14:sldId id="2147376402"/>
            <p14:sldId id="2147376403"/>
            <p14:sldId id="2147376404"/>
            <p14:sldId id="266"/>
            <p14:sldId id="2147376385"/>
            <p14:sldId id="2147376386"/>
            <p14:sldId id="2147376387"/>
            <p14:sldId id="2147376388"/>
            <p14:sldId id="2147376389"/>
            <p14:sldId id="2147376390"/>
            <p14:sldId id="2147376391"/>
            <p14:sldId id="609"/>
            <p14:sldId id="351"/>
            <p14:sldId id="611"/>
            <p14:sldId id="2147376393"/>
            <p14:sldId id="2147376392"/>
            <p14:sldId id="2147376394"/>
            <p14:sldId id="2147376395"/>
            <p14:sldId id="2147376396"/>
            <p14:sldId id="2147376397"/>
            <p14:sldId id="2147376398"/>
            <p14:sldId id="2147376399"/>
            <p14:sldId id="265"/>
            <p14:sldId id="612"/>
            <p14:sldId id="349"/>
            <p14:sldId id="60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B13FF9-65D3-4648-B040-DFEDD2DAB041}" v="64" dt="2026-10-07T14:20:03.0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14" autoAdjust="0"/>
    <p:restoredTop sz="96021" autoAdjust="0"/>
  </p:normalViewPr>
  <p:slideViewPr>
    <p:cSldViewPr snapToGrid="0">
      <p:cViewPr varScale="1">
        <p:scale>
          <a:sx n="103" d="100"/>
          <a:sy n="103" d="100"/>
        </p:scale>
        <p:origin x="132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74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presProps" Target="presProps.xml"/><Relationship Id="rId75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" Type="http://schemas.openxmlformats.org/officeDocument/2006/relationships/slideMaster" Target="slideMasters/slideMaster7.xml"/><Relationship Id="rId7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ndi Apicella" userId="c168d17c1dd2653d" providerId="LiveId" clId="{1DA71203-FD8E-408B-B46E-B0F7D5A58F7E}"/>
    <pc:docChg chg="undo custSel addSld delSld modSld sldOrd addMainMaster delMainMaster modSection">
      <pc:chgData name="Mindi Apicella" userId="c168d17c1dd2653d" providerId="LiveId" clId="{1DA71203-FD8E-408B-B46E-B0F7D5A58F7E}" dt="2026-10-07T14:20:08.303" v="743" actId="2696"/>
      <pc:docMkLst>
        <pc:docMk/>
      </pc:docMkLst>
      <pc:sldChg chg="modSp add mod">
        <pc:chgData name="Mindi Apicella" userId="c168d17c1dd2653d" providerId="LiveId" clId="{1DA71203-FD8E-408B-B46E-B0F7D5A58F7E}" dt="2026-10-07T14:20:00.771" v="720" actId="27636"/>
        <pc:sldMkLst>
          <pc:docMk/>
          <pc:sldMk cId="139276489" sldId="256"/>
        </pc:sldMkLst>
        <pc:spChg chg="mod">
          <ac:chgData name="Mindi Apicella" userId="c168d17c1dd2653d" providerId="LiveId" clId="{1DA71203-FD8E-408B-B46E-B0F7D5A58F7E}" dt="2026-10-07T14:20:00.753" v="714" actId="27636"/>
          <ac:spMkLst>
            <pc:docMk/>
            <pc:sldMk cId="139276489" sldId="256"/>
            <ac:spMk id="7" creationId="{00000000-0000-0000-0000-000000000000}"/>
          </ac:spMkLst>
        </pc:spChg>
        <pc:spChg chg="mod">
          <ac:chgData name="Mindi Apicella" userId="c168d17c1dd2653d" providerId="LiveId" clId="{1DA71203-FD8E-408B-B46E-B0F7D5A58F7E}" dt="2026-10-07T14:20:00.753" v="712" actId="27636"/>
          <ac:spMkLst>
            <pc:docMk/>
            <pc:sldMk cId="139276489" sldId="256"/>
            <ac:spMk id="12" creationId="{00000000-0000-0000-0000-000000000000}"/>
          </ac:spMkLst>
        </pc:spChg>
        <pc:spChg chg="mod">
          <ac:chgData name="Mindi Apicella" userId="c168d17c1dd2653d" providerId="LiveId" clId="{1DA71203-FD8E-408B-B46E-B0F7D5A58F7E}" dt="2026-10-07T14:20:00.753" v="715" actId="27636"/>
          <ac:spMkLst>
            <pc:docMk/>
            <pc:sldMk cId="139276489" sldId="256"/>
            <ac:spMk id="19" creationId="{00000000-0000-0000-0000-000000000000}"/>
          </ac:spMkLst>
        </pc:spChg>
        <pc:spChg chg="mod">
          <ac:chgData name="Mindi Apicella" userId="c168d17c1dd2653d" providerId="LiveId" clId="{1DA71203-FD8E-408B-B46E-B0F7D5A58F7E}" dt="2026-10-07T14:20:00.771" v="718" actId="27636"/>
          <ac:spMkLst>
            <pc:docMk/>
            <pc:sldMk cId="139276489" sldId="256"/>
            <ac:spMk id="27" creationId="{00000000-0000-0000-0000-000000000000}"/>
          </ac:spMkLst>
        </pc:spChg>
        <pc:spChg chg="mod">
          <ac:chgData name="Mindi Apicella" userId="c168d17c1dd2653d" providerId="LiveId" clId="{1DA71203-FD8E-408B-B46E-B0F7D5A58F7E}" dt="2026-10-07T14:20:00.771" v="717" actId="27636"/>
          <ac:spMkLst>
            <pc:docMk/>
            <pc:sldMk cId="139276489" sldId="256"/>
            <ac:spMk id="30" creationId="{00000000-0000-0000-0000-000000000000}"/>
          </ac:spMkLst>
        </pc:spChg>
        <pc:spChg chg="mod">
          <ac:chgData name="Mindi Apicella" userId="c168d17c1dd2653d" providerId="LiveId" clId="{1DA71203-FD8E-408B-B46E-B0F7D5A58F7E}" dt="2026-10-07T14:20:00.771" v="719" actId="27636"/>
          <ac:spMkLst>
            <pc:docMk/>
            <pc:sldMk cId="139276489" sldId="256"/>
            <ac:spMk id="33" creationId="{00000000-0000-0000-0000-000000000000}"/>
          </ac:spMkLst>
        </pc:spChg>
        <pc:spChg chg="mod">
          <ac:chgData name="Mindi Apicella" userId="c168d17c1dd2653d" providerId="LiveId" clId="{1DA71203-FD8E-408B-B46E-B0F7D5A58F7E}" dt="2026-10-07T14:20:00.771" v="720" actId="27636"/>
          <ac:spMkLst>
            <pc:docMk/>
            <pc:sldMk cId="139276489" sldId="256"/>
            <ac:spMk id="39" creationId="{00000000-0000-0000-0000-000000000000}"/>
          </ac:spMkLst>
        </pc:spChg>
        <pc:spChg chg="mod">
          <ac:chgData name="Mindi Apicella" userId="c168d17c1dd2653d" providerId="LiveId" clId="{1DA71203-FD8E-408B-B46E-B0F7D5A58F7E}" dt="2026-10-07T14:20:00.753" v="713" actId="27636"/>
          <ac:spMkLst>
            <pc:docMk/>
            <pc:sldMk cId="139276489" sldId="256"/>
            <ac:spMk id="42" creationId="{00000000-0000-0000-0000-000000000000}"/>
          </ac:spMkLst>
        </pc:spChg>
        <pc:spChg chg="mod">
          <ac:chgData name="Mindi Apicella" userId="c168d17c1dd2653d" providerId="LiveId" clId="{1DA71203-FD8E-408B-B46E-B0F7D5A58F7E}" dt="2026-10-07T14:20:00.767" v="716" actId="27636"/>
          <ac:spMkLst>
            <pc:docMk/>
            <pc:sldMk cId="139276489" sldId="256"/>
            <ac:spMk id="50" creationId="{00000000-0000-0000-0000-000000000000}"/>
          </ac:spMkLst>
        </pc:spChg>
      </pc:sldChg>
      <pc:sldChg chg="add">
        <pc:chgData name="Mindi Apicella" userId="c168d17c1dd2653d" providerId="LiveId" clId="{1DA71203-FD8E-408B-B46E-B0F7D5A58F7E}" dt="2026-10-02T01:55:05.886" v="502"/>
        <pc:sldMkLst>
          <pc:docMk/>
          <pc:sldMk cId="400746880" sldId="257"/>
        </pc:sldMkLst>
      </pc:sldChg>
      <pc:sldChg chg="add">
        <pc:chgData name="Mindi Apicella" userId="c168d17c1dd2653d" providerId="LiveId" clId="{1DA71203-FD8E-408B-B46E-B0F7D5A58F7E}" dt="2026-10-02T01:55:06.493" v="503"/>
        <pc:sldMkLst>
          <pc:docMk/>
          <pc:sldMk cId="582999687" sldId="258"/>
        </pc:sldMkLst>
      </pc:sldChg>
      <pc:sldChg chg="add">
        <pc:chgData name="Mindi Apicella" userId="c168d17c1dd2653d" providerId="LiveId" clId="{1DA71203-FD8E-408B-B46E-B0F7D5A58F7E}" dt="2026-10-02T01:55:06.957" v="504"/>
        <pc:sldMkLst>
          <pc:docMk/>
          <pc:sldMk cId="657213348" sldId="259"/>
        </pc:sldMkLst>
      </pc:sldChg>
      <pc:sldChg chg="add">
        <pc:chgData name="Mindi Apicella" userId="c168d17c1dd2653d" providerId="LiveId" clId="{1DA71203-FD8E-408B-B46E-B0F7D5A58F7E}" dt="2026-10-02T01:55:07.503" v="505"/>
        <pc:sldMkLst>
          <pc:docMk/>
          <pc:sldMk cId="798360181" sldId="260"/>
        </pc:sldMkLst>
      </pc:sldChg>
      <pc:sldChg chg="add">
        <pc:chgData name="Mindi Apicella" userId="c168d17c1dd2653d" providerId="LiveId" clId="{1DA71203-FD8E-408B-B46E-B0F7D5A58F7E}" dt="2026-10-02T01:55:09.911" v="506"/>
        <pc:sldMkLst>
          <pc:docMk/>
          <pc:sldMk cId="1570369307" sldId="261"/>
        </pc:sldMkLst>
      </pc:sldChg>
      <pc:sldChg chg="add">
        <pc:chgData name="Mindi Apicella" userId="c168d17c1dd2653d" providerId="LiveId" clId="{1DA71203-FD8E-408B-B46E-B0F7D5A58F7E}" dt="2026-10-02T01:55:10.596" v="507"/>
        <pc:sldMkLst>
          <pc:docMk/>
          <pc:sldMk cId="701556158" sldId="262"/>
        </pc:sldMkLst>
      </pc:sldChg>
      <pc:sldChg chg="addSp modSp mod">
        <pc:chgData name="Mindi Apicella" userId="c168d17c1dd2653d" providerId="LiveId" clId="{1DA71203-FD8E-408B-B46E-B0F7D5A58F7E}" dt="2026-10-05T16:25:53.569" v="627" actId="1076"/>
        <pc:sldMkLst>
          <pc:docMk/>
          <pc:sldMk cId="444888718" sldId="263"/>
        </pc:sldMkLst>
        <pc:spChg chg="add mod">
          <ac:chgData name="Mindi Apicella" userId="c168d17c1dd2653d" providerId="LiveId" clId="{1DA71203-FD8E-408B-B46E-B0F7D5A58F7E}" dt="2026-10-05T16:25:53.569" v="627" actId="1076"/>
          <ac:spMkLst>
            <pc:docMk/>
            <pc:sldMk cId="444888718" sldId="263"/>
            <ac:spMk id="3" creationId="{74041215-A7D5-1ABB-0703-25061ADD475A}"/>
          </ac:spMkLst>
        </pc:spChg>
        <pc:spChg chg="mod">
          <ac:chgData name="Mindi Apicella" userId="c168d17c1dd2653d" providerId="LiveId" clId="{1DA71203-FD8E-408B-B46E-B0F7D5A58F7E}" dt="2026-10-05T16:25:42.862" v="625" actId="1076"/>
          <ac:spMkLst>
            <pc:docMk/>
            <pc:sldMk cId="444888718" sldId="263"/>
            <ac:spMk id="4" creationId="{00000000-0000-0000-0000-000000000000}"/>
          </ac:spMkLst>
        </pc:spChg>
        <pc:spChg chg="mod">
          <ac:chgData name="Mindi Apicella" userId="c168d17c1dd2653d" providerId="LiveId" clId="{1DA71203-FD8E-408B-B46E-B0F7D5A58F7E}" dt="2026-10-02T17:03:01.118" v="611" actId="1076"/>
          <ac:spMkLst>
            <pc:docMk/>
            <pc:sldMk cId="444888718" sldId="263"/>
            <ac:spMk id="12" creationId="{D49D54D1-C346-4FD0-8F4A-063D8FBAA1B3}"/>
          </ac:spMkLst>
        </pc:spChg>
        <pc:spChg chg="mod">
          <ac:chgData name="Mindi Apicella" userId="c168d17c1dd2653d" providerId="LiveId" clId="{1DA71203-FD8E-408B-B46E-B0F7D5A58F7E}" dt="2026-10-05T16:25:46.293" v="626" actId="1076"/>
          <ac:spMkLst>
            <pc:docMk/>
            <pc:sldMk cId="444888718" sldId="263"/>
            <ac:spMk id="13" creationId="{97156C59-BEA4-4BDD-92F8-EAD757FE4D61}"/>
          </ac:spMkLst>
        </pc:spChg>
      </pc:sldChg>
      <pc:sldChg chg="add">
        <pc:chgData name="Mindi Apicella" userId="c168d17c1dd2653d" providerId="LiveId" clId="{1DA71203-FD8E-408B-B46E-B0F7D5A58F7E}" dt="2026-10-02T01:55:11.162" v="508"/>
        <pc:sldMkLst>
          <pc:docMk/>
          <pc:sldMk cId="518333872" sldId="264"/>
        </pc:sldMkLst>
      </pc:sldChg>
      <pc:sldChg chg="add">
        <pc:chgData name="Mindi Apicella" userId="c168d17c1dd2653d" providerId="LiveId" clId="{1DA71203-FD8E-408B-B46E-B0F7D5A58F7E}" dt="2026-10-06T17:42:56.045" v="636"/>
        <pc:sldMkLst>
          <pc:docMk/>
          <pc:sldMk cId="1588390840" sldId="265"/>
        </pc:sldMkLst>
      </pc:sldChg>
      <pc:sldChg chg="modSp mod">
        <pc:chgData name="Mindi Apicella" userId="c168d17c1dd2653d" providerId="LiveId" clId="{1DA71203-FD8E-408B-B46E-B0F7D5A58F7E}" dt="2026-10-02T01:51:49.738" v="342" actId="20577"/>
        <pc:sldMkLst>
          <pc:docMk/>
          <pc:sldMk cId="1300990275" sldId="266"/>
        </pc:sldMkLst>
        <pc:spChg chg="mod">
          <ac:chgData name="Mindi Apicella" userId="c168d17c1dd2653d" providerId="LiveId" clId="{1DA71203-FD8E-408B-B46E-B0F7D5A58F7E}" dt="2026-10-02T01:51:49.738" v="342" actId="20577"/>
          <ac:spMkLst>
            <pc:docMk/>
            <pc:sldMk cId="1300990275" sldId="266"/>
            <ac:spMk id="2" creationId="{00000000-0000-0000-0000-000000000000}"/>
          </ac:spMkLst>
        </pc:spChg>
      </pc:sldChg>
      <pc:sldChg chg="modSp mod">
        <pc:chgData name="Mindi Apicella" userId="c168d17c1dd2653d" providerId="LiveId" clId="{1DA71203-FD8E-408B-B46E-B0F7D5A58F7E}" dt="2026-10-02T01:50:36.438" v="180" actId="20577"/>
        <pc:sldMkLst>
          <pc:docMk/>
          <pc:sldMk cId="1072058839" sldId="269"/>
        </pc:sldMkLst>
        <pc:spChg chg="mod">
          <ac:chgData name="Mindi Apicella" userId="c168d17c1dd2653d" providerId="LiveId" clId="{1DA71203-FD8E-408B-B46E-B0F7D5A58F7E}" dt="2026-10-02T01:50:36.438" v="180" actId="20577"/>
          <ac:spMkLst>
            <pc:docMk/>
            <pc:sldMk cId="1072058839" sldId="269"/>
            <ac:spMk id="2" creationId="{00000000-0000-0000-0000-000000000000}"/>
          </ac:spMkLst>
        </pc:spChg>
      </pc:sldChg>
      <pc:sldChg chg="addSp delSp modSp add mod">
        <pc:chgData name="Mindi Apicella" userId="c168d17c1dd2653d" providerId="LiveId" clId="{1DA71203-FD8E-408B-B46E-B0F7D5A58F7E}" dt="2026-10-02T01:57:56.334" v="551" actId="962"/>
        <pc:sldMkLst>
          <pc:docMk/>
          <pc:sldMk cId="3714838643" sldId="349"/>
        </pc:sldMkLst>
        <pc:picChg chg="add mod">
          <ac:chgData name="Mindi Apicella" userId="c168d17c1dd2653d" providerId="LiveId" clId="{1DA71203-FD8E-408B-B46E-B0F7D5A58F7E}" dt="2026-10-02T01:57:56.334" v="551" actId="962"/>
          <ac:picMkLst>
            <pc:docMk/>
            <pc:sldMk cId="3714838643" sldId="349"/>
            <ac:picMk id="3" creationId="{DB5D92E9-D613-E22A-1536-40485E2A4A63}"/>
          </ac:picMkLst>
        </pc:picChg>
      </pc:sldChg>
      <pc:sldChg chg="add">
        <pc:chgData name="Mindi Apicella" userId="c168d17c1dd2653d" providerId="LiveId" clId="{1DA71203-FD8E-408B-B46E-B0F7D5A58F7E}" dt="2026-10-02T16:36:56.109" v="565"/>
        <pc:sldMkLst>
          <pc:docMk/>
          <pc:sldMk cId="342612987" sldId="351"/>
        </pc:sldMkLst>
      </pc:sldChg>
      <pc:sldChg chg="add">
        <pc:chgData name="Mindi Apicella" userId="c168d17c1dd2653d" providerId="LiveId" clId="{1DA71203-FD8E-408B-B46E-B0F7D5A58F7E}" dt="2026-10-02T01:53:32.502" v="494"/>
        <pc:sldMkLst>
          <pc:docMk/>
          <pc:sldMk cId="3960146484" sldId="352"/>
        </pc:sldMkLst>
      </pc:sldChg>
      <pc:sldChg chg="add del">
        <pc:chgData name="Mindi Apicella" userId="c168d17c1dd2653d" providerId="LiveId" clId="{1DA71203-FD8E-408B-B46E-B0F7D5A58F7E}" dt="2026-10-06T17:43:43.293" v="639" actId="2696"/>
        <pc:sldMkLst>
          <pc:docMk/>
          <pc:sldMk cId="2900966640" sldId="353"/>
        </pc:sldMkLst>
      </pc:sldChg>
      <pc:sldChg chg="modSp mod">
        <pc:chgData name="Mindi Apicella" userId="c168d17c1dd2653d" providerId="LiveId" clId="{1DA71203-FD8E-408B-B46E-B0F7D5A58F7E}" dt="2026-10-02T01:51:10.905" v="269" actId="20577"/>
        <pc:sldMkLst>
          <pc:docMk/>
          <pc:sldMk cId="2863805264" sldId="574"/>
        </pc:sldMkLst>
        <pc:spChg chg="mod">
          <ac:chgData name="Mindi Apicella" userId="c168d17c1dd2653d" providerId="LiveId" clId="{1DA71203-FD8E-408B-B46E-B0F7D5A58F7E}" dt="2026-10-02T01:51:10.905" v="269" actId="20577"/>
          <ac:spMkLst>
            <pc:docMk/>
            <pc:sldMk cId="2863805264" sldId="574"/>
            <ac:spMk id="2" creationId="{00000000-0000-0000-0000-000000000000}"/>
          </ac:spMkLst>
        </pc:spChg>
      </pc:sldChg>
      <pc:sldChg chg="modSp mod">
        <pc:chgData name="Mindi Apicella" userId="c168d17c1dd2653d" providerId="LiveId" clId="{1DA71203-FD8E-408B-B46E-B0F7D5A58F7E}" dt="2026-10-02T01:51:34.102" v="333" actId="20577"/>
        <pc:sldMkLst>
          <pc:docMk/>
          <pc:sldMk cId="1521056891" sldId="595"/>
        </pc:sldMkLst>
        <pc:spChg chg="mod">
          <ac:chgData name="Mindi Apicella" userId="c168d17c1dd2653d" providerId="LiveId" clId="{1DA71203-FD8E-408B-B46E-B0F7D5A58F7E}" dt="2026-10-02T01:51:34.102" v="333" actId="20577"/>
          <ac:spMkLst>
            <pc:docMk/>
            <pc:sldMk cId="1521056891" sldId="595"/>
            <ac:spMk id="2" creationId="{00000000-0000-0000-0000-000000000000}"/>
          </ac:spMkLst>
        </pc:spChg>
      </pc:sldChg>
      <pc:sldChg chg="modSp mod">
        <pc:chgData name="Mindi Apicella" userId="c168d17c1dd2653d" providerId="LiveId" clId="{1DA71203-FD8E-408B-B46E-B0F7D5A58F7E}" dt="2026-10-06T21:28:55.869" v="710" actId="27636"/>
        <pc:sldMkLst>
          <pc:docMk/>
          <pc:sldMk cId="812589975" sldId="598"/>
        </pc:sldMkLst>
        <pc:spChg chg="mod">
          <ac:chgData name="Mindi Apicella" userId="c168d17c1dd2653d" providerId="LiveId" clId="{1DA71203-FD8E-408B-B46E-B0F7D5A58F7E}" dt="2026-10-06T21:28:55.869" v="710" actId="27636"/>
          <ac:spMkLst>
            <pc:docMk/>
            <pc:sldMk cId="812589975" sldId="598"/>
            <ac:spMk id="2" creationId="{7F22568A-74E5-569A-8348-99541FAFE463}"/>
          </ac:spMkLst>
        </pc:spChg>
      </pc:sldChg>
      <pc:sldChg chg="modSp mod">
        <pc:chgData name="Mindi Apicella" userId="c168d17c1dd2653d" providerId="LiveId" clId="{1DA71203-FD8E-408B-B46E-B0F7D5A58F7E}" dt="2026-10-02T01:50:50.570" v="214" actId="20577"/>
        <pc:sldMkLst>
          <pc:docMk/>
          <pc:sldMk cId="1159459679" sldId="600"/>
        </pc:sldMkLst>
        <pc:spChg chg="mod">
          <ac:chgData name="Mindi Apicella" userId="c168d17c1dd2653d" providerId="LiveId" clId="{1DA71203-FD8E-408B-B46E-B0F7D5A58F7E}" dt="2026-10-02T01:50:50.570" v="214" actId="20577"/>
          <ac:spMkLst>
            <pc:docMk/>
            <pc:sldMk cId="1159459679" sldId="600"/>
            <ac:spMk id="2" creationId="{00000000-0000-0000-0000-000000000000}"/>
          </ac:spMkLst>
        </pc:spChg>
      </pc:sldChg>
      <pc:sldChg chg="modSp mod">
        <pc:chgData name="Mindi Apicella" userId="c168d17c1dd2653d" providerId="LiveId" clId="{1DA71203-FD8E-408B-B46E-B0F7D5A58F7E}" dt="2026-10-06T21:26:55.408" v="685" actId="1076"/>
        <pc:sldMkLst>
          <pc:docMk/>
          <pc:sldMk cId="373709294" sldId="608"/>
        </pc:sldMkLst>
        <pc:spChg chg="mod">
          <ac:chgData name="Mindi Apicella" userId="c168d17c1dd2653d" providerId="LiveId" clId="{1DA71203-FD8E-408B-B46E-B0F7D5A58F7E}" dt="2026-10-06T21:26:55.408" v="685" actId="1076"/>
          <ac:spMkLst>
            <pc:docMk/>
            <pc:sldMk cId="373709294" sldId="608"/>
            <ac:spMk id="4" creationId="{5BAEDEA9-D699-6F30-2AC8-EF0CB009C8D1}"/>
          </ac:spMkLst>
        </pc:spChg>
      </pc:sldChg>
      <pc:sldChg chg="modSp mod">
        <pc:chgData name="Mindi Apicella" userId="c168d17c1dd2653d" providerId="LiveId" clId="{1DA71203-FD8E-408B-B46E-B0F7D5A58F7E}" dt="2026-10-02T01:52:01.672" v="365" actId="20577"/>
        <pc:sldMkLst>
          <pc:docMk/>
          <pc:sldMk cId="3105854727" sldId="609"/>
        </pc:sldMkLst>
        <pc:spChg chg="mod">
          <ac:chgData name="Mindi Apicella" userId="c168d17c1dd2653d" providerId="LiveId" clId="{1DA71203-FD8E-408B-B46E-B0F7D5A58F7E}" dt="2026-10-02T01:52:01.672" v="365" actId="20577"/>
          <ac:spMkLst>
            <pc:docMk/>
            <pc:sldMk cId="3105854727" sldId="609"/>
            <ac:spMk id="2" creationId="{1936F4A2-FC3D-2A67-EBB5-1C55FBDC6809}"/>
          </ac:spMkLst>
        </pc:spChg>
      </pc:sldChg>
      <pc:sldChg chg="modSp mod">
        <pc:chgData name="Mindi Apicella" userId="c168d17c1dd2653d" providerId="LiveId" clId="{1DA71203-FD8E-408B-B46E-B0F7D5A58F7E}" dt="2026-10-02T01:52:45.624" v="458" actId="20577"/>
        <pc:sldMkLst>
          <pc:docMk/>
          <pc:sldMk cId="146631200" sldId="611"/>
        </pc:sldMkLst>
        <pc:spChg chg="mod">
          <ac:chgData name="Mindi Apicella" userId="c168d17c1dd2653d" providerId="LiveId" clId="{1DA71203-FD8E-408B-B46E-B0F7D5A58F7E}" dt="2026-10-02T01:52:45.624" v="458" actId="20577"/>
          <ac:spMkLst>
            <pc:docMk/>
            <pc:sldMk cId="146631200" sldId="611"/>
            <ac:spMk id="2" creationId="{2542EC27-FF18-CE05-E020-4DA668D19451}"/>
          </ac:spMkLst>
        </pc:spChg>
      </pc:sldChg>
      <pc:sldChg chg="modSp add mod">
        <pc:chgData name="Mindi Apicella" userId="c168d17c1dd2653d" providerId="LiveId" clId="{1DA71203-FD8E-408B-B46E-B0F7D5A58F7E}" dt="2026-10-02T01:53:07.043" v="492" actId="20577"/>
        <pc:sldMkLst>
          <pc:docMk/>
          <pc:sldMk cId="622198041" sldId="612"/>
        </pc:sldMkLst>
        <pc:spChg chg="mod">
          <ac:chgData name="Mindi Apicella" userId="c168d17c1dd2653d" providerId="LiveId" clId="{1DA71203-FD8E-408B-B46E-B0F7D5A58F7E}" dt="2026-10-02T01:53:07.043" v="492" actId="20577"/>
          <ac:spMkLst>
            <pc:docMk/>
            <pc:sldMk cId="622198041" sldId="612"/>
            <ac:spMk id="2" creationId="{A38D3D09-4FAB-154C-7111-44D42376DF49}"/>
          </ac:spMkLst>
        </pc:spChg>
      </pc:sldChg>
      <pc:sldChg chg="add">
        <pc:chgData name="Mindi Apicella" userId="c168d17c1dd2653d" providerId="LiveId" clId="{1DA71203-FD8E-408B-B46E-B0F7D5A58F7E}" dt="2026-10-02T01:53:33.142" v="495"/>
        <pc:sldMkLst>
          <pc:docMk/>
          <pc:sldMk cId="1664614557" sldId="2147376362"/>
        </pc:sldMkLst>
      </pc:sldChg>
      <pc:sldChg chg="add">
        <pc:chgData name="Mindi Apicella" userId="c168d17c1dd2653d" providerId="LiveId" clId="{1DA71203-FD8E-408B-B46E-B0F7D5A58F7E}" dt="2026-10-02T01:53:33.697" v="496"/>
        <pc:sldMkLst>
          <pc:docMk/>
          <pc:sldMk cId="1339437209" sldId="2147376364"/>
        </pc:sldMkLst>
      </pc:sldChg>
      <pc:sldChg chg="add">
        <pc:chgData name="Mindi Apicella" userId="c168d17c1dd2653d" providerId="LiveId" clId="{1DA71203-FD8E-408B-B46E-B0F7D5A58F7E}" dt="2026-10-02T01:53:35.722" v="500"/>
        <pc:sldMkLst>
          <pc:docMk/>
          <pc:sldMk cId="401396992" sldId="2147376365"/>
        </pc:sldMkLst>
      </pc:sldChg>
      <pc:sldChg chg="add">
        <pc:chgData name="Mindi Apicella" userId="c168d17c1dd2653d" providerId="LiveId" clId="{1DA71203-FD8E-408B-B46E-B0F7D5A58F7E}" dt="2026-10-02T01:53:35.293" v="499"/>
        <pc:sldMkLst>
          <pc:docMk/>
          <pc:sldMk cId="1597479610" sldId="2147376367"/>
        </pc:sldMkLst>
      </pc:sldChg>
      <pc:sldChg chg="add">
        <pc:chgData name="Mindi Apicella" userId="c168d17c1dd2653d" providerId="LiveId" clId="{1DA71203-FD8E-408B-B46E-B0F7D5A58F7E}" dt="2026-10-02T01:55:23.916" v="515"/>
        <pc:sldMkLst>
          <pc:docMk/>
          <pc:sldMk cId="4276030344" sldId="2147376369"/>
        </pc:sldMkLst>
      </pc:sldChg>
      <pc:sldChg chg="add">
        <pc:chgData name="Mindi Apicella" userId="c168d17c1dd2653d" providerId="LiveId" clId="{1DA71203-FD8E-408B-B46E-B0F7D5A58F7E}" dt="2026-10-02T01:53:36.359" v="501"/>
        <pc:sldMkLst>
          <pc:docMk/>
          <pc:sldMk cId="2858928229" sldId="2147376370"/>
        </pc:sldMkLst>
      </pc:sldChg>
      <pc:sldChg chg="add">
        <pc:chgData name="Mindi Apicella" userId="c168d17c1dd2653d" providerId="LiveId" clId="{1DA71203-FD8E-408B-B46E-B0F7D5A58F7E}" dt="2026-10-02T01:55:24.320" v="516"/>
        <pc:sldMkLst>
          <pc:docMk/>
          <pc:sldMk cId="3146199909" sldId="2147376371"/>
        </pc:sldMkLst>
      </pc:sldChg>
      <pc:sldChg chg="add">
        <pc:chgData name="Mindi Apicella" userId="c168d17c1dd2653d" providerId="LiveId" clId="{1DA71203-FD8E-408B-B46E-B0F7D5A58F7E}" dt="2026-10-02T01:55:24.877" v="517"/>
        <pc:sldMkLst>
          <pc:docMk/>
          <pc:sldMk cId="422575988" sldId="2147376372"/>
        </pc:sldMkLst>
      </pc:sldChg>
      <pc:sldChg chg="add">
        <pc:chgData name="Mindi Apicella" userId="c168d17c1dd2653d" providerId="LiveId" clId="{1DA71203-FD8E-408B-B46E-B0F7D5A58F7E}" dt="2026-10-02T01:55:25.448" v="518"/>
        <pc:sldMkLst>
          <pc:docMk/>
          <pc:sldMk cId="1723208091" sldId="2147376373"/>
        </pc:sldMkLst>
      </pc:sldChg>
      <pc:sldChg chg="add">
        <pc:chgData name="Mindi Apicella" userId="c168d17c1dd2653d" providerId="LiveId" clId="{1DA71203-FD8E-408B-B46E-B0F7D5A58F7E}" dt="2026-10-02T01:53:34.337" v="497"/>
        <pc:sldMkLst>
          <pc:docMk/>
          <pc:sldMk cId="1472449032" sldId="2147376375"/>
        </pc:sldMkLst>
      </pc:sldChg>
      <pc:sldChg chg="add">
        <pc:chgData name="Mindi Apicella" userId="c168d17c1dd2653d" providerId="LiveId" clId="{1DA71203-FD8E-408B-B46E-B0F7D5A58F7E}" dt="2026-10-02T01:53:34.786" v="498"/>
        <pc:sldMkLst>
          <pc:docMk/>
          <pc:sldMk cId="53169769" sldId="2147376376"/>
        </pc:sldMkLst>
      </pc:sldChg>
      <pc:sldChg chg="add">
        <pc:chgData name="Mindi Apicella" userId="c168d17c1dd2653d" providerId="LiveId" clId="{1DA71203-FD8E-408B-B46E-B0F7D5A58F7E}" dt="2026-10-02T01:55:11.670" v="509"/>
        <pc:sldMkLst>
          <pc:docMk/>
          <pc:sldMk cId="2881808093" sldId="2147376377"/>
        </pc:sldMkLst>
      </pc:sldChg>
      <pc:sldChg chg="add">
        <pc:chgData name="Mindi Apicella" userId="c168d17c1dd2653d" providerId="LiveId" clId="{1DA71203-FD8E-408B-B46E-B0F7D5A58F7E}" dt="2026-10-02T01:55:21.690" v="510"/>
        <pc:sldMkLst>
          <pc:docMk/>
          <pc:sldMk cId="3409025642" sldId="2147376378"/>
        </pc:sldMkLst>
      </pc:sldChg>
      <pc:sldChg chg="add">
        <pc:chgData name="Mindi Apicella" userId="c168d17c1dd2653d" providerId="LiveId" clId="{1DA71203-FD8E-408B-B46E-B0F7D5A58F7E}" dt="2026-10-02T01:55:22.134" v="511"/>
        <pc:sldMkLst>
          <pc:docMk/>
          <pc:sldMk cId="2107237622" sldId="2147376379"/>
        </pc:sldMkLst>
      </pc:sldChg>
      <pc:sldChg chg="add">
        <pc:chgData name="Mindi Apicella" userId="c168d17c1dd2653d" providerId="LiveId" clId="{1DA71203-FD8E-408B-B46E-B0F7D5A58F7E}" dt="2026-10-02T01:55:22.589" v="512"/>
        <pc:sldMkLst>
          <pc:docMk/>
          <pc:sldMk cId="1912377394" sldId="2147376380"/>
        </pc:sldMkLst>
      </pc:sldChg>
      <pc:sldChg chg="add">
        <pc:chgData name="Mindi Apicella" userId="c168d17c1dd2653d" providerId="LiveId" clId="{1DA71203-FD8E-408B-B46E-B0F7D5A58F7E}" dt="2026-10-02T01:55:23.053" v="513"/>
        <pc:sldMkLst>
          <pc:docMk/>
          <pc:sldMk cId="278536809" sldId="2147376381"/>
        </pc:sldMkLst>
      </pc:sldChg>
      <pc:sldChg chg="add">
        <pc:chgData name="Mindi Apicella" userId="c168d17c1dd2653d" providerId="LiveId" clId="{1DA71203-FD8E-408B-B46E-B0F7D5A58F7E}" dt="2026-10-02T01:55:23.478" v="514"/>
        <pc:sldMkLst>
          <pc:docMk/>
          <pc:sldMk cId="1632601517" sldId="2147376382"/>
        </pc:sldMkLst>
      </pc:sldChg>
      <pc:sldChg chg="add">
        <pc:chgData name="Mindi Apicella" userId="c168d17c1dd2653d" providerId="LiveId" clId="{1DA71203-FD8E-408B-B46E-B0F7D5A58F7E}" dt="2026-10-02T01:55:27.021" v="519"/>
        <pc:sldMkLst>
          <pc:docMk/>
          <pc:sldMk cId="1329409126" sldId="2147376383"/>
        </pc:sldMkLst>
      </pc:sldChg>
      <pc:sldChg chg="add del">
        <pc:chgData name="Mindi Apicella" userId="c168d17c1dd2653d" providerId="LiveId" clId="{1DA71203-FD8E-408B-B46E-B0F7D5A58F7E}" dt="2026-10-07T14:20:08.303" v="743" actId="2696"/>
        <pc:sldMkLst>
          <pc:docMk/>
          <pc:sldMk cId="1284274961" sldId="2147376384"/>
        </pc:sldMkLst>
      </pc:sldChg>
      <pc:sldChg chg="add">
        <pc:chgData name="Mindi Apicella" userId="c168d17c1dd2653d" providerId="LiveId" clId="{1DA71203-FD8E-408B-B46E-B0F7D5A58F7E}" dt="2026-10-02T01:55:52.752" v="521"/>
        <pc:sldMkLst>
          <pc:docMk/>
          <pc:sldMk cId="3686812628" sldId="2147376385"/>
        </pc:sldMkLst>
      </pc:sldChg>
      <pc:sldChg chg="add">
        <pc:chgData name="Mindi Apicella" userId="c168d17c1dd2653d" providerId="LiveId" clId="{1DA71203-FD8E-408B-B46E-B0F7D5A58F7E}" dt="2026-10-02T01:55:53.299" v="522"/>
        <pc:sldMkLst>
          <pc:docMk/>
          <pc:sldMk cId="2609447756" sldId="2147376386"/>
        </pc:sldMkLst>
      </pc:sldChg>
      <pc:sldChg chg="add">
        <pc:chgData name="Mindi Apicella" userId="c168d17c1dd2653d" providerId="LiveId" clId="{1DA71203-FD8E-408B-B46E-B0F7D5A58F7E}" dt="2026-10-02T01:55:53.723" v="523"/>
        <pc:sldMkLst>
          <pc:docMk/>
          <pc:sldMk cId="705879502" sldId="2147376387"/>
        </pc:sldMkLst>
      </pc:sldChg>
      <pc:sldChg chg="add">
        <pc:chgData name="Mindi Apicella" userId="c168d17c1dd2653d" providerId="LiveId" clId="{1DA71203-FD8E-408B-B46E-B0F7D5A58F7E}" dt="2026-10-02T01:55:54.242" v="524"/>
        <pc:sldMkLst>
          <pc:docMk/>
          <pc:sldMk cId="3918279792" sldId="2147376388"/>
        </pc:sldMkLst>
      </pc:sldChg>
      <pc:sldChg chg="add">
        <pc:chgData name="Mindi Apicella" userId="c168d17c1dd2653d" providerId="LiveId" clId="{1DA71203-FD8E-408B-B46E-B0F7D5A58F7E}" dt="2026-10-02T01:55:54.642" v="525"/>
        <pc:sldMkLst>
          <pc:docMk/>
          <pc:sldMk cId="4264271687" sldId="2147376389"/>
        </pc:sldMkLst>
      </pc:sldChg>
      <pc:sldChg chg="add">
        <pc:chgData name="Mindi Apicella" userId="c168d17c1dd2653d" providerId="LiveId" clId="{1DA71203-FD8E-408B-B46E-B0F7D5A58F7E}" dt="2026-10-02T01:55:55.006" v="526"/>
        <pc:sldMkLst>
          <pc:docMk/>
          <pc:sldMk cId="2267448798" sldId="2147376390"/>
        </pc:sldMkLst>
      </pc:sldChg>
      <pc:sldChg chg="add">
        <pc:chgData name="Mindi Apicella" userId="c168d17c1dd2653d" providerId="LiveId" clId="{1DA71203-FD8E-408B-B46E-B0F7D5A58F7E}" dt="2026-10-02T01:55:55.483" v="527"/>
        <pc:sldMkLst>
          <pc:docMk/>
          <pc:sldMk cId="1552718017" sldId="2147376391"/>
        </pc:sldMkLst>
      </pc:sldChg>
      <pc:sldChg chg="add">
        <pc:chgData name="Mindi Apicella" userId="c168d17c1dd2653d" providerId="LiveId" clId="{1DA71203-FD8E-408B-B46E-B0F7D5A58F7E}" dt="2026-10-06T17:42:46.126" v="628"/>
        <pc:sldMkLst>
          <pc:docMk/>
          <pc:sldMk cId="2784575568" sldId="2147376392"/>
        </pc:sldMkLst>
      </pc:sldChg>
      <pc:sldChg chg="add ord">
        <pc:chgData name="Mindi Apicella" userId="c168d17c1dd2653d" providerId="LiveId" clId="{1DA71203-FD8E-408B-B46E-B0F7D5A58F7E}" dt="2026-10-06T21:27:36.535" v="687"/>
        <pc:sldMkLst>
          <pc:docMk/>
          <pc:sldMk cId="623817109" sldId="2147376393"/>
        </pc:sldMkLst>
      </pc:sldChg>
      <pc:sldChg chg="add">
        <pc:chgData name="Mindi Apicella" userId="c168d17c1dd2653d" providerId="LiveId" clId="{1DA71203-FD8E-408B-B46E-B0F7D5A58F7E}" dt="2026-10-06T17:42:51.438" v="630"/>
        <pc:sldMkLst>
          <pc:docMk/>
          <pc:sldMk cId="2765976383" sldId="2147376394"/>
        </pc:sldMkLst>
      </pc:sldChg>
      <pc:sldChg chg="add">
        <pc:chgData name="Mindi Apicella" userId="c168d17c1dd2653d" providerId="LiveId" clId="{1DA71203-FD8E-408B-B46E-B0F7D5A58F7E}" dt="2026-10-06T17:42:52.433" v="631"/>
        <pc:sldMkLst>
          <pc:docMk/>
          <pc:sldMk cId="764443702" sldId="2147376395"/>
        </pc:sldMkLst>
      </pc:sldChg>
      <pc:sldChg chg="add">
        <pc:chgData name="Mindi Apicella" userId="c168d17c1dd2653d" providerId="LiveId" clId="{1DA71203-FD8E-408B-B46E-B0F7D5A58F7E}" dt="2026-10-06T17:42:53.363" v="632"/>
        <pc:sldMkLst>
          <pc:docMk/>
          <pc:sldMk cId="3766515941" sldId="2147376396"/>
        </pc:sldMkLst>
      </pc:sldChg>
      <pc:sldChg chg="add">
        <pc:chgData name="Mindi Apicella" userId="c168d17c1dd2653d" providerId="LiveId" clId="{1DA71203-FD8E-408B-B46E-B0F7D5A58F7E}" dt="2026-10-06T17:42:54.392" v="633"/>
        <pc:sldMkLst>
          <pc:docMk/>
          <pc:sldMk cId="3660415714" sldId="2147376397"/>
        </pc:sldMkLst>
      </pc:sldChg>
      <pc:sldChg chg="add">
        <pc:chgData name="Mindi Apicella" userId="c168d17c1dd2653d" providerId="LiveId" clId="{1DA71203-FD8E-408B-B46E-B0F7D5A58F7E}" dt="2026-10-06T17:42:55.045" v="634"/>
        <pc:sldMkLst>
          <pc:docMk/>
          <pc:sldMk cId="612096710" sldId="2147376398"/>
        </pc:sldMkLst>
      </pc:sldChg>
      <pc:sldChg chg="add">
        <pc:chgData name="Mindi Apicella" userId="c168d17c1dd2653d" providerId="LiveId" clId="{1DA71203-FD8E-408B-B46E-B0F7D5A58F7E}" dt="2026-10-06T17:42:55.501" v="635"/>
        <pc:sldMkLst>
          <pc:docMk/>
          <pc:sldMk cId="3103784035" sldId="2147376399"/>
        </pc:sldMkLst>
      </pc:sldChg>
      <pc:sldChg chg="modSp add mod">
        <pc:chgData name="Mindi Apicella" userId="c168d17c1dd2653d" providerId="LiveId" clId="{1DA71203-FD8E-408B-B46E-B0F7D5A58F7E}" dt="2026-10-07T14:20:01.354" v="725" actId="27636"/>
        <pc:sldMkLst>
          <pc:docMk/>
          <pc:sldMk cId="1536295374" sldId="2147376400"/>
        </pc:sldMkLst>
        <pc:spChg chg="mod">
          <ac:chgData name="Mindi Apicella" userId="c168d17c1dd2653d" providerId="LiveId" clId="{1DA71203-FD8E-408B-B46E-B0F7D5A58F7E}" dt="2026-10-07T14:20:01.354" v="724" actId="27636"/>
          <ac:spMkLst>
            <pc:docMk/>
            <pc:sldMk cId="1536295374" sldId="2147376400"/>
            <ac:spMk id="12" creationId="{00000000-0000-0000-0000-000000000000}"/>
          </ac:spMkLst>
        </pc:spChg>
        <pc:spChg chg="mod">
          <ac:chgData name="Mindi Apicella" userId="c168d17c1dd2653d" providerId="LiveId" clId="{1DA71203-FD8E-408B-B46E-B0F7D5A58F7E}" dt="2026-10-07T14:20:01.354" v="722" actId="27636"/>
          <ac:spMkLst>
            <pc:docMk/>
            <pc:sldMk cId="1536295374" sldId="2147376400"/>
            <ac:spMk id="15" creationId="{00000000-0000-0000-0000-000000000000}"/>
          </ac:spMkLst>
        </pc:spChg>
        <pc:spChg chg="mod">
          <ac:chgData name="Mindi Apicella" userId="c168d17c1dd2653d" providerId="LiveId" clId="{1DA71203-FD8E-408B-B46E-B0F7D5A58F7E}" dt="2026-10-07T14:20:01.354" v="725" actId="27636"/>
          <ac:spMkLst>
            <pc:docMk/>
            <pc:sldMk cId="1536295374" sldId="2147376400"/>
            <ac:spMk id="18" creationId="{00000000-0000-0000-0000-000000000000}"/>
          </ac:spMkLst>
        </pc:spChg>
        <pc:spChg chg="mod">
          <ac:chgData name="Mindi Apicella" userId="c168d17c1dd2653d" providerId="LiveId" clId="{1DA71203-FD8E-408B-B46E-B0F7D5A58F7E}" dt="2026-10-07T14:20:01.354" v="723" actId="27636"/>
          <ac:spMkLst>
            <pc:docMk/>
            <pc:sldMk cId="1536295374" sldId="2147376400"/>
            <ac:spMk id="21" creationId="{00000000-0000-0000-0000-000000000000}"/>
          </ac:spMkLst>
        </pc:spChg>
      </pc:sldChg>
      <pc:sldChg chg="modSp add mod">
        <pc:chgData name="Mindi Apicella" userId="c168d17c1dd2653d" providerId="LiveId" clId="{1DA71203-FD8E-408B-B46E-B0F7D5A58F7E}" dt="2026-10-07T14:20:01.783" v="729" actId="27636"/>
        <pc:sldMkLst>
          <pc:docMk/>
          <pc:sldMk cId="1125346457" sldId="2147376401"/>
        </pc:sldMkLst>
        <pc:spChg chg="mod">
          <ac:chgData name="Mindi Apicella" userId="c168d17c1dd2653d" providerId="LiveId" clId="{1DA71203-FD8E-408B-B46E-B0F7D5A58F7E}" dt="2026-10-07T14:20:01.769" v="728" actId="27636"/>
          <ac:spMkLst>
            <pc:docMk/>
            <pc:sldMk cId="1125346457" sldId="2147376401"/>
            <ac:spMk id="12" creationId="{00000000-0000-0000-0000-000000000000}"/>
          </ac:spMkLst>
        </pc:spChg>
        <pc:spChg chg="mod">
          <ac:chgData name="Mindi Apicella" userId="c168d17c1dd2653d" providerId="LiveId" clId="{1DA71203-FD8E-408B-B46E-B0F7D5A58F7E}" dt="2026-10-07T14:20:01.783" v="729" actId="27636"/>
          <ac:spMkLst>
            <pc:docMk/>
            <pc:sldMk cId="1125346457" sldId="2147376401"/>
            <ac:spMk id="18" creationId="{00000000-0000-0000-0000-000000000000}"/>
          </ac:spMkLst>
        </pc:spChg>
        <pc:spChg chg="mod">
          <ac:chgData name="Mindi Apicella" userId="c168d17c1dd2653d" providerId="LiveId" clId="{1DA71203-FD8E-408B-B46E-B0F7D5A58F7E}" dt="2026-10-07T14:20:01.769" v="727" actId="27636"/>
          <ac:spMkLst>
            <pc:docMk/>
            <pc:sldMk cId="1125346457" sldId="2147376401"/>
            <ac:spMk id="20" creationId="{00000000-0000-0000-0000-000000000000}"/>
          </ac:spMkLst>
        </pc:spChg>
      </pc:sldChg>
      <pc:sldChg chg="modSp add mod">
        <pc:chgData name="Mindi Apicella" userId="c168d17c1dd2653d" providerId="LiveId" clId="{1DA71203-FD8E-408B-B46E-B0F7D5A58F7E}" dt="2026-10-07T14:20:02.267" v="734" actId="27636"/>
        <pc:sldMkLst>
          <pc:docMk/>
          <pc:sldMk cId="3414709162" sldId="2147376402"/>
        </pc:sldMkLst>
        <pc:spChg chg="mod">
          <ac:chgData name="Mindi Apicella" userId="c168d17c1dd2653d" providerId="LiveId" clId="{1DA71203-FD8E-408B-B46E-B0F7D5A58F7E}" dt="2026-10-07T14:20:02.267" v="734" actId="27636"/>
          <ac:spMkLst>
            <pc:docMk/>
            <pc:sldMk cId="3414709162" sldId="2147376402"/>
            <ac:spMk id="12" creationId="{00000000-0000-0000-0000-000000000000}"/>
          </ac:spMkLst>
        </pc:spChg>
        <pc:spChg chg="mod">
          <ac:chgData name="Mindi Apicella" userId="c168d17c1dd2653d" providerId="LiveId" clId="{1DA71203-FD8E-408B-B46E-B0F7D5A58F7E}" dt="2026-10-07T14:20:02.253" v="732" actId="27636"/>
          <ac:spMkLst>
            <pc:docMk/>
            <pc:sldMk cId="3414709162" sldId="2147376402"/>
            <ac:spMk id="15" creationId="{00000000-0000-0000-0000-000000000000}"/>
          </ac:spMkLst>
        </pc:spChg>
        <pc:spChg chg="mod">
          <ac:chgData name="Mindi Apicella" userId="c168d17c1dd2653d" providerId="LiveId" clId="{1DA71203-FD8E-408B-B46E-B0F7D5A58F7E}" dt="2026-10-07T14:20:02.253" v="731" actId="27636"/>
          <ac:spMkLst>
            <pc:docMk/>
            <pc:sldMk cId="3414709162" sldId="2147376402"/>
            <ac:spMk id="18" creationId="{00000000-0000-0000-0000-000000000000}"/>
          </ac:spMkLst>
        </pc:spChg>
        <pc:spChg chg="mod">
          <ac:chgData name="Mindi Apicella" userId="c168d17c1dd2653d" providerId="LiveId" clId="{1DA71203-FD8E-408B-B46E-B0F7D5A58F7E}" dt="2026-10-07T14:20:02.253" v="733" actId="27636"/>
          <ac:spMkLst>
            <pc:docMk/>
            <pc:sldMk cId="3414709162" sldId="2147376402"/>
            <ac:spMk id="22" creationId="{00000000-0000-0000-0000-000000000000}"/>
          </ac:spMkLst>
        </pc:spChg>
      </pc:sldChg>
      <pc:sldChg chg="modSp add mod">
        <pc:chgData name="Mindi Apicella" userId="c168d17c1dd2653d" providerId="LiveId" clId="{1DA71203-FD8E-408B-B46E-B0F7D5A58F7E}" dt="2026-10-07T14:20:02.692" v="737" actId="27636"/>
        <pc:sldMkLst>
          <pc:docMk/>
          <pc:sldMk cId="1734066265" sldId="2147376403"/>
        </pc:sldMkLst>
        <pc:spChg chg="mod">
          <ac:chgData name="Mindi Apicella" userId="c168d17c1dd2653d" providerId="LiveId" clId="{1DA71203-FD8E-408B-B46E-B0F7D5A58F7E}" dt="2026-10-07T14:20:02.692" v="737" actId="27636"/>
          <ac:spMkLst>
            <pc:docMk/>
            <pc:sldMk cId="1734066265" sldId="2147376403"/>
            <ac:spMk id="12" creationId="{00000000-0000-0000-0000-000000000000}"/>
          </ac:spMkLst>
        </pc:spChg>
        <pc:spChg chg="mod">
          <ac:chgData name="Mindi Apicella" userId="c168d17c1dd2653d" providerId="LiveId" clId="{1DA71203-FD8E-408B-B46E-B0F7D5A58F7E}" dt="2026-10-07T14:20:02.688" v="736" actId="27636"/>
          <ac:spMkLst>
            <pc:docMk/>
            <pc:sldMk cId="1734066265" sldId="2147376403"/>
            <ac:spMk id="25" creationId="{00000000-0000-0000-0000-000000000000}"/>
          </ac:spMkLst>
        </pc:spChg>
      </pc:sldChg>
      <pc:sldChg chg="modSp add mod">
        <pc:chgData name="Mindi Apicella" userId="c168d17c1dd2653d" providerId="LiveId" clId="{1DA71203-FD8E-408B-B46E-B0F7D5A58F7E}" dt="2026-10-07T14:20:03.120" v="742" actId="27636"/>
        <pc:sldMkLst>
          <pc:docMk/>
          <pc:sldMk cId="1348670604" sldId="2147376404"/>
        </pc:sldMkLst>
        <pc:spChg chg="mod">
          <ac:chgData name="Mindi Apicella" userId="c168d17c1dd2653d" providerId="LiveId" clId="{1DA71203-FD8E-408B-B46E-B0F7D5A58F7E}" dt="2026-10-07T14:20:03.120" v="742" actId="27636"/>
          <ac:spMkLst>
            <pc:docMk/>
            <pc:sldMk cId="1348670604" sldId="2147376404"/>
            <ac:spMk id="12" creationId="{00000000-0000-0000-0000-000000000000}"/>
          </ac:spMkLst>
        </pc:spChg>
        <pc:spChg chg="mod">
          <ac:chgData name="Mindi Apicella" userId="c168d17c1dd2653d" providerId="LiveId" clId="{1DA71203-FD8E-408B-B46E-B0F7D5A58F7E}" dt="2026-10-07T14:20:03.120" v="741" actId="27636"/>
          <ac:spMkLst>
            <pc:docMk/>
            <pc:sldMk cId="1348670604" sldId="2147376404"/>
            <ac:spMk id="24" creationId="{00000000-0000-0000-0000-000000000000}"/>
          </ac:spMkLst>
        </pc:spChg>
        <pc:spChg chg="mod">
          <ac:chgData name="Mindi Apicella" userId="c168d17c1dd2653d" providerId="LiveId" clId="{1DA71203-FD8E-408B-B46E-B0F7D5A58F7E}" dt="2026-10-07T14:20:03.120" v="740" actId="27636"/>
          <ac:spMkLst>
            <pc:docMk/>
            <pc:sldMk cId="1348670604" sldId="2147376404"/>
            <ac:spMk id="26" creationId="{00000000-0000-0000-0000-000000000000}"/>
          </ac:spMkLst>
        </pc:spChg>
        <pc:spChg chg="mod">
          <ac:chgData name="Mindi Apicella" userId="c168d17c1dd2653d" providerId="LiveId" clId="{1DA71203-FD8E-408B-B46E-B0F7D5A58F7E}" dt="2026-10-07T14:20:03.120" v="739" actId="27636"/>
          <ac:spMkLst>
            <pc:docMk/>
            <pc:sldMk cId="1348670604" sldId="2147376404"/>
            <ac:spMk id="29" creationId="{00000000-0000-0000-0000-000000000000}"/>
          </ac:spMkLst>
        </pc:spChg>
      </pc:sldChg>
      <pc:sldMasterChg chg="add del addSldLayout delSldLayout">
        <pc:chgData name="Mindi Apicella" userId="c168d17c1dd2653d" providerId="LiveId" clId="{1DA71203-FD8E-408B-B46E-B0F7D5A58F7E}" dt="2026-10-06T17:43:43.293" v="639" actId="2696"/>
        <pc:sldMasterMkLst>
          <pc:docMk/>
          <pc:sldMasterMk cId="2023052874" sldId="2147483689"/>
        </pc:sldMasterMkLst>
        <pc:sldLayoutChg chg="add del">
          <pc:chgData name="Mindi Apicella" userId="c168d17c1dd2653d" providerId="LiveId" clId="{1DA71203-FD8E-408B-B46E-B0F7D5A58F7E}" dt="2026-10-06T17:43:43.293" v="639" actId="2696"/>
          <pc:sldLayoutMkLst>
            <pc:docMk/>
            <pc:sldMasterMk cId="2023052874" sldId="2147483689"/>
            <pc:sldLayoutMk cId="4155790743" sldId="2147483690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jacob\Downloads\pie%20graph%20for%20poster%20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jacob\Downloads\pie%20graph%20for%20poster%20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mahecnet-my.sharepoint.com/personal/ademutis_mahec_net/Documents/need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jacob\Downloads\pie%20graph%20for%20poster%20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Resident Pre-Pilot Perceptions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Resident Pre-Pilot Perceptions</c:v>
                </c:pt>
              </c:strCache>
            </c:strRef>
          </c:tx>
          <c:spPr>
            <a:solidFill>
              <a:srgbClr val="342D7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Challenges: Time</c:v>
                </c:pt>
                <c:pt idx="1">
                  <c:v>Challenges: Style Differences</c:v>
                </c:pt>
                <c:pt idx="2">
                  <c:v>Challenges: Actionable Feedback</c:v>
                </c:pt>
                <c:pt idx="3">
                  <c:v>Strengths: Following Up on Feedback</c:v>
                </c:pt>
                <c:pt idx="4">
                  <c:v>Growth Mentality</c:v>
                </c:pt>
                <c:pt idx="5">
                  <c:v>Comfort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0.42899999999999999</c:v>
                </c:pt>
                <c:pt idx="1">
                  <c:v>0.42899999999999999</c:v>
                </c:pt>
                <c:pt idx="2" formatCode="0.00%">
                  <c:v>0.43</c:v>
                </c:pt>
                <c:pt idx="3">
                  <c:v>0.5</c:v>
                </c:pt>
                <c:pt idx="4" formatCode="0.00%">
                  <c:v>0.85699999999999998</c:v>
                </c:pt>
                <c:pt idx="5" formatCode="0.00%">
                  <c:v>0.71399999999999997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8A-4DDF-A963-5BA372949F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96923167"/>
        <c:axId val="2096923647"/>
      </c:barChart>
      <c:catAx>
        <c:axId val="209692316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6923647"/>
        <c:crosses val="autoZero"/>
        <c:auto val="1"/>
        <c:lblAlgn val="ctr"/>
        <c:lblOffset val="100"/>
        <c:noMultiLvlLbl val="0"/>
      </c:catAx>
      <c:valAx>
        <c:axId val="209692364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69231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Faculty Pre-Pilot Perceptions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Faculty Pre-Pilot Perceptions</c:v>
                </c:pt>
              </c:strCache>
            </c:strRef>
          </c:tx>
          <c:spPr>
            <a:solidFill>
              <a:srgbClr val="342D73"/>
            </a:solidFill>
            <a:ln>
              <a:noFill/>
            </a:ln>
            <a:effectLst/>
          </c:spPr>
          <c:invertIfNegative val="0"/>
          <c:cat>
            <c:strRef>
              <c:f>Sheet1!$C$2:$C$7</c:f>
              <c:strCache>
                <c:ptCount val="6"/>
                <c:pt idx="0">
                  <c:v>Challenges: Time</c:v>
                </c:pt>
                <c:pt idx="1">
                  <c:v>Challenges: Managing Learners</c:v>
                </c:pt>
                <c:pt idx="2">
                  <c:v>Strengths: Information Gathering, Documentation, Shared Decision Making (each)</c:v>
                </c:pt>
                <c:pt idx="3">
                  <c:v>Strengths: Shared Decision Making, Handoff (each)</c:v>
                </c:pt>
                <c:pt idx="4">
                  <c:v>Comfort</c:v>
                </c:pt>
                <c:pt idx="5">
                  <c:v>Application</c:v>
                </c:pt>
              </c:strCache>
            </c:strRef>
          </c:cat>
          <c:val>
            <c:numRef>
              <c:f>Sheet1!$D$2:$D$7</c:f>
              <c:numCache>
                <c:formatCode>0%</c:formatCode>
                <c:ptCount val="6"/>
                <c:pt idx="0" formatCode="0.00%">
                  <c:v>0.625</c:v>
                </c:pt>
                <c:pt idx="1">
                  <c:v>0.75</c:v>
                </c:pt>
                <c:pt idx="2">
                  <c:v>0.25</c:v>
                </c:pt>
                <c:pt idx="3" formatCode="0.00%">
                  <c:v>0.375</c:v>
                </c:pt>
                <c:pt idx="4">
                  <c:v>0.75</c:v>
                </c:pt>
                <c:pt idx="5" formatCode="0.00%">
                  <c:v>0.625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A8-4249-948E-6231737183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93363359"/>
        <c:axId val="1293364319"/>
      </c:barChart>
      <c:catAx>
        <c:axId val="129336335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3364319"/>
        <c:crosses val="autoZero"/>
        <c:auto val="1"/>
        <c:lblAlgn val="ctr"/>
        <c:lblOffset val="100"/>
        <c:noMultiLvlLbl val="0"/>
      </c:catAx>
      <c:valAx>
        <c:axId val="1293364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33633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Percentage of faculty identifying improvement areas for direct observations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Sheet1!$B$3:$B$6</c:f>
              <c:strCache>
                <c:ptCount val="4"/>
                <c:pt idx="0">
                  <c:v>Bedside Teaching/Precepting</c:v>
                </c:pt>
                <c:pt idx="1">
                  <c:v>Using Active Learning Methods</c:v>
                </c:pt>
                <c:pt idx="2">
                  <c:v>Inclusive Teaching Methods for all Learners</c:v>
                </c:pt>
                <c:pt idx="3">
                  <c:v>Coaching Models</c:v>
                </c:pt>
              </c:strCache>
            </c:strRef>
          </c:cat>
          <c:val>
            <c:numRef>
              <c:f>Sheet1!$C$3:$C$6</c:f>
              <c:numCache>
                <c:formatCode>0.00%</c:formatCode>
                <c:ptCount val="4"/>
                <c:pt idx="0">
                  <c:v>0.66700000000000004</c:v>
                </c:pt>
                <c:pt idx="1">
                  <c:v>0.66700000000000004</c:v>
                </c:pt>
                <c:pt idx="2">
                  <c:v>0.66700000000000004</c:v>
                </c:pt>
                <c:pt idx="3" formatCode="0%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CF-463C-A9C5-2B084455461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19251984"/>
        <c:axId val="119252944"/>
      </c:barChart>
      <c:catAx>
        <c:axId val="119251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9252944"/>
        <c:crosses val="autoZero"/>
        <c:auto val="1"/>
        <c:lblAlgn val="ctr"/>
        <c:lblOffset val="100"/>
        <c:noMultiLvlLbl val="0"/>
      </c:catAx>
      <c:valAx>
        <c:axId val="119252944"/>
        <c:scaling>
          <c:orientation val="minMax"/>
        </c:scaling>
        <c:delete val="1"/>
        <c:axPos val="b"/>
        <c:numFmt formatCode="0.00%" sourceLinked="1"/>
        <c:majorTickMark val="none"/>
        <c:minorTickMark val="none"/>
        <c:tickLblPos val="nextTo"/>
        <c:crossAx val="119251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 sz="2000" baseline="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cap="none" spc="2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3200" b="1">
                <a:solidFill>
                  <a:sysClr val="windowText" lastClr="000000"/>
                </a:solidFill>
              </a:rPr>
              <a:t>Post Pilot Intervention </a:t>
            </a:r>
          </a:p>
          <a:p>
            <a:pPr>
              <a:defRPr sz="3200" b="1">
                <a:solidFill>
                  <a:sysClr val="windowText" lastClr="000000"/>
                </a:solidFill>
              </a:defRPr>
            </a:pPr>
            <a:r>
              <a:rPr lang="en-US" sz="3200" b="1">
                <a:solidFill>
                  <a:sysClr val="windowText" lastClr="000000"/>
                </a:solidFill>
              </a:rPr>
              <a:t>Feedback and Perceptions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cap="none" spc="2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Sheet1!$F$1</c:f>
              <c:strCache>
                <c:ptCount val="1"/>
                <c:pt idx="0">
                  <c:v>Residents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cat>
            <c:strRef>
              <c:f>Sheet1!$E$2:$E$5</c:f>
              <c:strCache>
                <c:ptCount val="4"/>
                <c:pt idx="0">
                  <c:v>Barriers: Time</c:v>
                </c:pt>
                <c:pt idx="1">
                  <c:v>Missed Opportunities</c:v>
                </c:pt>
                <c:pt idx="2">
                  <c:v>Feasibility</c:v>
                </c:pt>
                <c:pt idx="3">
                  <c:v>Meaningfulness</c:v>
                </c:pt>
              </c:strCache>
            </c:strRef>
          </c:cat>
          <c:val>
            <c:numRef>
              <c:f>Sheet1!$F$2:$F$5</c:f>
              <c:numCache>
                <c:formatCode>0%</c:formatCode>
                <c:ptCount val="4"/>
                <c:pt idx="0">
                  <c:v>0.75</c:v>
                </c:pt>
                <c:pt idx="1">
                  <c:v>0.5</c:v>
                </c:pt>
                <c:pt idx="2">
                  <c:v>0.75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5B-479A-826B-5B02FF6BA7CB}"/>
            </c:ext>
          </c:extLst>
        </c:ser>
        <c:ser>
          <c:idx val="1"/>
          <c:order val="1"/>
          <c:tx>
            <c:strRef>
              <c:f>Sheet1!$G$1</c:f>
              <c:strCache>
                <c:ptCount val="1"/>
                <c:pt idx="0">
                  <c:v>Faculty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cat>
            <c:strRef>
              <c:f>Sheet1!$E$2:$E$5</c:f>
              <c:strCache>
                <c:ptCount val="4"/>
                <c:pt idx="0">
                  <c:v>Barriers: Time</c:v>
                </c:pt>
                <c:pt idx="1">
                  <c:v>Missed Opportunities</c:v>
                </c:pt>
                <c:pt idx="2">
                  <c:v>Feasibility</c:v>
                </c:pt>
                <c:pt idx="3">
                  <c:v>Meaningfulness</c:v>
                </c:pt>
              </c:strCache>
            </c:strRef>
          </c:cat>
          <c:val>
            <c:numRef>
              <c:f>Sheet1!$G$2:$G$5</c:f>
              <c:numCache>
                <c:formatCode>0%</c:formatCode>
                <c:ptCount val="4"/>
                <c:pt idx="0">
                  <c:v>0.5</c:v>
                </c:pt>
                <c:pt idx="1">
                  <c:v>0.5</c:v>
                </c:pt>
                <c:pt idx="2">
                  <c:v>0.5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5B-479A-826B-5B02FF6BA7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026376911"/>
        <c:axId val="2026378351"/>
      </c:barChart>
      <c:catAx>
        <c:axId val="202637691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6378351"/>
        <c:crosses val="autoZero"/>
        <c:auto val="1"/>
        <c:lblAlgn val="ctr"/>
        <c:lblOffset val="100"/>
        <c:noMultiLvlLbl val="0"/>
      </c:catAx>
      <c:valAx>
        <c:axId val="2026378351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63769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2" Type="http://schemas.openxmlformats.org/officeDocument/2006/relationships/image" Target="../media/image72.svg"/><Relationship Id="rId1" Type="http://schemas.openxmlformats.org/officeDocument/2006/relationships/image" Target="../media/image71.svg"/><Relationship Id="rId5" Type="http://schemas.openxmlformats.org/officeDocument/2006/relationships/image" Target="../media/image75.svg"/><Relationship Id="rId4" Type="http://schemas.openxmlformats.org/officeDocument/2006/relationships/image" Target="../media/image74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2" Type="http://schemas.openxmlformats.org/officeDocument/2006/relationships/image" Target="../media/image72.svg"/><Relationship Id="rId1" Type="http://schemas.openxmlformats.org/officeDocument/2006/relationships/image" Target="../media/image71.svg"/><Relationship Id="rId5" Type="http://schemas.openxmlformats.org/officeDocument/2006/relationships/image" Target="../media/image75.svg"/><Relationship Id="rId4" Type="http://schemas.openxmlformats.org/officeDocument/2006/relationships/image" Target="../media/image7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2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6E13CC-D64C-4639-B0EC-3D1211EDFF19}" type="doc">
      <dgm:prSet loTypeId="urn:microsoft.com/office/officeart/2005/8/layout/default" loCatId="list" qsTypeId="urn:microsoft.com/office/officeart/2005/8/quickstyle/simple5#2" qsCatId="simple" csTypeId="urn:microsoft.com/office/officeart/2005/8/colors/colorful4#2" csCatId="colorful" phldr="1"/>
      <dgm:spPr/>
      <dgm:t>
        <a:bodyPr/>
        <a:lstStyle/>
        <a:p>
          <a:endParaRPr lang="en-US"/>
        </a:p>
      </dgm:t>
    </dgm:pt>
    <dgm:pt modelId="{2EE58E01-1784-459B-B0F1-496ED8E1F172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Communication Techniques</a:t>
          </a:r>
          <a:endParaRPr lang="en-US"/>
        </a:p>
      </dgm:t>
    </dgm:pt>
    <dgm:pt modelId="{A621FFFE-8497-4726-8857-D8194AA40FE9}" type="parTrans" cxnId="{5E2FC4E2-748B-4B1A-A7C0-601F8AF0689A}">
      <dgm:prSet/>
      <dgm:spPr/>
      <dgm:t>
        <a:bodyPr/>
        <a:lstStyle/>
        <a:p>
          <a:endParaRPr lang="en-US"/>
        </a:p>
      </dgm:t>
    </dgm:pt>
    <dgm:pt modelId="{7CEDFF64-DFEB-41A6-9D44-02DDEDD6FCFF}" type="sibTrans" cxnId="{5E2FC4E2-748B-4B1A-A7C0-601F8AF0689A}">
      <dgm:prSet/>
      <dgm:spPr/>
      <dgm:t>
        <a:bodyPr/>
        <a:lstStyle/>
        <a:p>
          <a:endParaRPr lang="en-US"/>
        </a:p>
      </dgm:t>
    </dgm:pt>
    <dgm:pt modelId="{CC8795AF-1A03-4F15-BD01-72A3F53CF229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Interdisciplinary Collaboration</a:t>
          </a:r>
          <a:endParaRPr lang="en-US"/>
        </a:p>
      </dgm:t>
    </dgm:pt>
    <dgm:pt modelId="{378D21C1-1119-4A4A-BA28-C2663E0A39D3}" type="parTrans" cxnId="{E89ACE43-3B19-4A8D-8D94-A903D2CCA3F7}">
      <dgm:prSet/>
      <dgm:spPr/>
      <dgm:t>
        <a:bodyPr/>
        <a:lstStyle/>
        <a:p>
          <a:endParaRPr lang="en-US"/>
        </a:p>
      </dgm:t>
    </dgm:pt>
    <dgm:pt modelId="{D9C4D857-3E67-4C9A-8BD8-713F676D76E2}" type="sibTrans" cxnId="{E89ACE43-3B19-4A8D-8D94-A903D2CCA3F7}">
      <dgm:prSet/>
      <dgm:spPr/>
      <dgm:t>
        <a:bodyPr/>
        <a:lstStyle/>
        <a:p>
          <a:endParaRPr lang="en-US"/>
        </a:p>
      </dgm:t>
    </dgm:pt>
    <dgm:pt modelId="{DDB01EA5-82C3-4D6C-9215-0BD9F237EFE3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Crisis Leadership &amp; Judgment</a:t>
          </a:r>
          <a:endParaRPr lang="en-US"/>
        </a:p>
      </dgm:t>
    </dgm:pt>
    <dgm:pt modelId="{E9F225CB-872B-4959-9139-4F719934A467}" type="parTrans" cxnId="{0A026C6A-35FC-4B64-BF37-3CB4729D7B42}">
      <dgm:prSet/>
      <dgm:spPr/>
      <dgm:t>
        <a:bodyPr/>
        <a:lstStyle/>
        <a:p>
          <a:endParaRPr lang="en-US"/>
        </a:p>
      </dgm:t>
    </dgm:pt>
    <dgm:pt modelId="{0EC76A58-EB8D-4E33-9934-372187A9DE7D}" type="sibTrans" cxnId="{0A026C6A-35FC-4B64-BF37-3CB4729D7B42}">
      <dgm:prSet/>
      <dgm:spPr/>
      <dgm:t>
        <a:bodyPr/>
        <a:lstStyle/>
        <a:p>
          <a:endParaRPr lang="en-US"/>
        </a:p>
      </dgm:t>
    </dgm:pt>
    <dgm:pt modelId="{45307860-E8FA-482F-8CC0-D30027B3F853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Reflective Practice &amp; Debrief</a:t>
          </a:r>
          <a:endParaRPr lang="en-US"/>
        </a:p>
      </dgm:t>
    </dgm:pt>
    <dgm:pt modelId="{54F7B2C1-8A93-4708-AF80-E4535A122607}" type="parTrans" cxnId="{C70BCBA7-66A3-4974-98F3-481986099674}">
      <dgm:prSet/>
      <dgm:spPr/>
      <dgm:t>
        <a:bodyPr/>
        <a:lstStyle/>
        <a:p>
          <a:endParaRPr lang="en-US"/>
        </a:p>
      </dgm:t>
    </dgm:pt>
    <dgm:pt modelId="{FDD55DAD-A520-42E6-B7DA-B0DAE56BE975}" type="sibTrans" cxnId="{C70BCBA7-66A3-4974-98F3-481986099674}">
      <dgm:prSet/>
      <dgm:spPr/>
      <dgm:t>
        <a:bodyPr/>
        <a:lstStyle/>
        <a:p>
          <a:endParaRPr lang="en-US"/>
        </a:p>
      </dgm:t>
    </dgm:pt>
    <dgm:pt modelId="{4AC50DED-9A12-4E98-9F2E-96596E789D38}" type="pres">
      <dgm:prSet presAssocID="{526E13CC-D64C-4639-B0EC-3D1211EDFF19}" presName="diagram" presStyleCnt="0">
        <dgm:presLayoutVars>
          <dgm:dir/>
          <dgm:resizeHandles val="exact"/>
        </dgm:presLayoutVars>
      </dgm:prSet>
      <dgm:spPr/>
    </dgm:pt>
    <dgm:pt modelId="{DD6AE437-059E-49D5-AF75-899B0D4266DA}" type="pres">
      <dgm:prSet presAssocID="{2EE58E01-1784-459B-B0F1-496ED8E1F172}" presName="node" presStyleLbl="node1" presStyleIdx="0" presStyleCnt="4">
        <dgm:presLayoutVars>
          <dgm:bulletEnabled val="1"/>
        </dgm:presLayoutVars>
      </dgm:prSet>
      <dgm:spPr/>
    </dgm:pt>
    <dgm:pt modelId="{360C8171-62F8-4604-8948-60569555B78E}" type="pres">
      <dgm:prSet presAssocID="{7CEDFF64-DFEB-41A6-9D44-02DDEDD6FCFF}" presName="sibTrans" presStyleCnt="0"/>
      <dgm:spPr/>
    </dgm:pt>
    <dgm:pt modelId="{CD57068D-235F-42F4-B7EF-FE6F6B8273E6}" type="pres">
      <dgm:prSet presAssocID="{CC8795AF-1A03-4F15-BD01-72A3F53CF229}" presName="node" presStyleLbl="node1" presStyleIdx="1" presStyleCnt="4">
        <dgm:presLayoutVars>
          <dgm:bulletEnabled val="1"/>
        </dgm:presLayoutVars>
      </dgm:prSet>
      <dgm:spPr/>
    </dgm:pt>
    <dgm:pt modelId="{2B58B10B-A1D5-43D8-A721-3144E0AF09D3}" type="pres">
      <dgm:prSet presAssocID="{D9C4D857-3E67-4C9A-8BD8-713F676D76E2}" presName="sibTrans" presStyleCnt="0"/>
      <dgm:spPr/>
    </dgm:pt>
    <dgm:pt modelId="{5D020AD5-F360-45E8-A878-053330A64C97}" type="pres">
      <dgm:prSet presAssocID="{DDB01EA5-82C3-4D6C-9215-0BD9F237EFE3}" presName="node" presStyleLbl="node1" presStyleIdx="2" presStyleCnt="4">
        <dgm:presLayoutVars>
          <dgm:bulletEnabled val="1"/>
        </dgm:presLayoutVars>
      </dgm:prSet>
      <dgm:spPr/>
    </dgm:pt>
    <dgm:pt modelId="{FB7F0D15-EE62-4F6B-A212-0AF83B3B102E}" type="pres">
      <dgm:prSet presAssocID="{0EC76A58-EB8D-4E33-9934-372187A9DE7D}" presName="sibTrans" presStyleCnt="0"/>
      <dgm:spPr/>
    </dgm:pt>
    <dgm:pt modelId="{72F6EF5F-FC9A-4847-B0FE-3C3FB1947A75}" type="pres">
      <dgm:prSet presAssocID="{45307860-E8FA-482F-8CC0-D30027B3F853}" presName="node" presStyleLbl="node1" presStyleIdx="3" presStyleCnt="4">
        <dgm:presLayoutVars>
          <dgm:bulletEnabled val="1"/>
        </dgm:presLayoutVars>
      </dgm:prSet>
      <dgm:spPr/>
    </dgm:pt>
  </dgm:ptLst>
  <dgm:cxnLst>
    <dgm:cxn modelId="{FC64D316-7416-45B7-90DF-58BCC5B66069}" type="presOf" srcId="{DDB01EA5-82C3-4D6C-9215-0BD9F237EFE3}" destId="{5D020AD5-F360-45E8-A878-053330A64C97}" srcOrd="0" destOrd="0" presId="urn:microsoft.com/office/officeart/2005/8/layout/default"/>
    <dgm:cxn modelId="{8588EA29-99B7-498E-99EE-2D841C710C9A}" type="presOf" srcId="{526E13CC-D64C-4639-B0EC-3D1211EDFF19}" destId="{4AC50DED-9A12-4E98-9F2E-96596E789D38}" srcOrd="0" destOrd="0" presId="urn:microsoft.com/office/officeart/2005/8/layout/default"/>
    <dgm:cxn modelId="{D4420538-7AD2-4210-903D-BC00E4E88301}" type="presOf" srcId="{45307860-E8FA-482F-8CC0-D30027B3F853}" destId="{72F6EF5F-FC9A-4847-B0FE-3C3FB1947A75}" srcOrd="0" destOrd="0" presId="urn:microsoft.com/office/officeart/2005/8/layout/default"/>
    <dgm:cxn modelId="{6762FB3A-7370-46DB-B55A-D3D2FCCDA3AB}" type="presOf" srcId="{2EE58E01-1784-459B-B0F1-496ED8E1F172}" destId="{DD6AE437-059E-49D5-AF75-899B0D4266DA}" srcOrd="0" destOrd="0" presId="urn:microsoft.com/office/officeart/2005/8/layout/default"/>
    <dgm:cxn modelId="{1D276843-A7AE-4741-84BF-7C59CE0198D9}" type="presOf" srcId="{CC8795AF-1A03-4F15-BD01-72A3F53CF229}" destId="{CD57068D-235F-42F4-B7EF-FE6F6B8273E6}" srcOrd="0" destOrd="0" presId="urn:microsoft.com/office/officeart/2005/8/layout/default"/>
    <dgm:cxn modelId="{E89ACE43-3B19-4A8D-8D94-A903D2CCA3F7}" srcId="{526E13CC-D64C-4639-B0EC-3D1211EDFF19}" destId="{CC8795AF-1A03-4F15-BD01-72A3F53CF229}" srcOrd="1" destOrd="0" parTransId="{378D21C1-1119-4A4A-BA28-C2663E0A39D3}" sibTransId="{D9C4D857-3E67-4C9A-8BD8-713F676D76E2}"/>
    <dgm:cxn modelId="{0A026C6A-35FC-4B64-BF37-3CB4729D7B42}" srcId="{526E13CC-D64C-4639-B0EC-3D1211EDFF19}" destId="{DDB01EA5-82C3-4D6C-9215-0BD9F237EFE3}" srcOrd="2" destOrd="0" parTransId="{E9F225CB-872B-4959-9139-4F719934A467}" sibTransId="{0EC76A58-EB8D-4E33-9934-372187A9DE7D}"/>
    <dgm:cxn modelId="{C70BCBA7-66A3-4974-98F3-481986099674}" srcId="{526E13CC-D64C-4639-B0EC-3D1211EDFF19}" destId="{45307860-E8FA-482F-8CC0-D30027B3F853}" srcOrd="3" destOrd="0" parTransId="{54F7B2C1-8A93-4708-AF80-E4535A122607}" sibTransId="{FDD55DAD-A520-42E6-B7DA-B0DAE56BE975}"/>
    <dgm:cxn modelId="{5E2FC4E2-748B-4B1A-A7C0-601F8AF0689A}" srcId="{526E13CC-D64C-4639-B0EC-3D1211EDFF19}" destId="{2EE58E01-1784-459B-B0F1-496ED8E1F172}" srcOrd="0" destOrd="0" parTransId="{A621FFFE-8497-4726-8857-D8194AA40FE9}" sibTransId="{7CEDFF64-DFEB-41A6-9D44-02DDEDD6FCFF}"/>
    <dgm:cxn modelId="{8F9565E2-3B11-41B1-890B-3AA0744B3B75}" type="presParOf" srcId="{4AC50DED-9A12-4E98-9F2E-96596E789D38}" destId="{DD6AE437-059E-49D5-AF75-899B0D4266DA}" srcOrd="0" destOrd="0" presId="urn:microsoft.com/office/officeart/2005/8/layout/default"/>
    <dgm:cxn modelId="{963C1B55-4677-44A8-B0EA-4E55FC1DB3F0}" type="presParOf" srcId="{4AC50DED-9A12-4E98-9F2E-96596E789D38}" destId="{360C8171-62F8-4604-8948-60569555B78E}" srcOrd="1" destOrd="0" presId="urn:microsoft.com/office/officeart/2005/8/layout/default"/>
    <dgm:cxn modelId="{A9AAFB10-AF27-4854-AC89-166EB7C1CEAD}" type="presParOf" srcId="{4AC50DED-9A12-4E98-9F2E-96596E789D38}" destId="{CD57068D-235F-42F4-B7EF-FE6F6B8273E6}" srcOrd="2" destOrd="0" presId="urn:microsoft.com/office/officeart/2005/8/layout/default"/>
    <dgm:cxn modelId="{9BBDFF90-0636-47DE-B0D3-AFE1780288DD}" type="presParOf" srcId="{4AC50DED-9A12-4E98-9F2E-96596E789D38}" destId="{2B58B10B-A1D5-43D8-A721-3144E0AF09D3}" srcOrd="3" destOrd="0" presId="urn:microsoft.com/office/officeart/2005/8/layout/default"/>
    <dgm:cxn modelId="{425B7E5C-4005-44FD-B178-32A6E7EA44D8}" type="presParOf" srcId="{4AC50DED-9A12-4E98-9F2E-96596E789D38}" destId="{5D020AD5-F360-45E8-A878-053330A64C97}" srcOrd="4" destOrd="0" presId="urn:microsoft.com/office/officeart/2005/8/layout/default"/>
    <dgm:cxn modelId="{88A06820-B318-4380-8A34-67C543063558}" type="presParOf" srcId="{4AC50DED-9A12-4E98-9F2E-96596E789D38}" destId="{FB7F0D15-EE62-4F6B-A212-0AF83B3B102E}" srcOrd="5" destOrd="0" presId="urn:microsoft.com/office/officeart/2005/8/layout/default"/>
    <dgm:cxn modelId="{BC9AAF9A-E164-41FC-BAB3-1FE6F38BC124}" type="presParOf" srcId="{4AC50DED-9A12-4E98-9F2E-96596E789D38}" destId="{72F6EF5F-FC9A-4847-B0FE-3C3FB1947A75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3320C3-6284-4551-AB7D-8BA081F1E0CC}" type="doc">
      <dgm:prSet loTypeId="urn:microsoft.com/office/officeart/2005/8/layout/equation1" loCatId="relationship" qsTypeId="urn:microsoft.com/office/officeart/2005/8/quickstyle/simple1#2" qsCatId="simple" csTypeId="urn:microsoft.com/office/officeart/2005/8/colors/colorful5#1" csCatId="colorful" phldr="1"/>
      <dgm:spPr/>
    </dgm:pt>
    <dgm:pt modelId="{2119FECF-2593-4548-B2B2-953395C9CE57}">
      <dgm:prSet phldrT="[Text]" phldr="0" custT="1"/>
      <dgm:spPr/>
      <dgm:t>
        <a:bodyPr/>
        <a:lstStyle/>
        <a:p>
          <a:pPr rtl="0"/>
          <a:r>
            <a:rPr lang="en-US" sz="2200" b="0">
              <a:latin typeface="Calibri Light" panose="020F0302020204030204"/>
            </a:rPr>
            <a:t>Teams-based practice</a:t>
          </a:r>
          <a:endParaRPr lang="en-US" sz="2200" b="0"/>
        </a:p>
      </dgm:t>
    </dgm:pt>
    <dgm:pt modelId="{5B4B1FA0-2C0F-4F3E-A036-135B85F30CD6}" type="parTrans" cxnId="{58C104CE-8449-4A38-A60C-15DAFB03A43F}">
      <dgm:prSet/>
      <dgm:spPr/>
    </dgm:pt>
    <dgm:pt modelId="{529D61E8-AB68-407B-B5F2-301083320EC1}" type="sibTrans" cxnId="{58C104CE-8449-4A38-A60C-15DAFB03A43F}">
      <dgm:prSet/>
      <dgm:spPr/>
      <dgm:t>
        <a:bodyPr/>
        <a:lstStyle/>
        <a:p>
          <a:endParaRPr lang="en-US"/>
        </a:p>
      </dgm:t>
    </dgm:pt>
    <dgm:pt modelId="{656F30E8-F250-44C6-B6A8-D7DA4BC029CC}">
      <dgm:prSet phldrT="[Text]" phldr="0" custT="1"/>
      <dgm:spPr/>
      <dgm:t>
        <a:bodyPr/>
        <a:lstStyle/>
        <a:p>
          <a:pPr rtl="0"/>
          <a:r>
            <a:rPr lang="en-US" sz="2000" b="0">
              <a:latin typeface="Calibri Light" panose="020F0302020204030204"/>
            </a:rPr>
            <a:t>Enhanced interprofessional collaboration</a:t>
          </a:r>
          <a:endParaRPr lang="en-US" sz="2000" b="0"/>
        </a:p>
      </dgm:t>
    </dgm:pt>
    <dgm:pt modelId="{55DDBBCD-EF81-4D76-9001-BE54E4856A8A}" type="parTrans" cxnId="{9B69A030-25B0-4F9E-A9A3-34D6765C217F}">
      <dgm:prSet/>
      <dgm:spPr/>
    </dgm:pt>
    <dgm:pt modelId="{76909D6F-F407-4A5F-9AFC-36FB0506E61A}" type="sibTrans" cxnId="{9B69A030-25B0-4F9E-A9A3-34D6765C217F}">
      <dgm:prSet/>
      <dgm:spPr/>
      <dgm:t>
        <a:bodyPr/>
        <a:lstStyle/>
        <a:p>
          <a:endParaRPr lang="en-US"/>
        </a:p>
      </dgm:t>
    </dgm:pt>
    <dgm:pt modelId="{D83689BE-AE73-4B1A-9DEC-965B56F1FA13}">
      <dgm:prSet phldrT="[Text]" phldr="0" custT="1"/>
      <dgm:spPr/>
      <dgm:t>
        <a:bodyPr/>
        <a:lstStyle/>
        <a:p>
          <a:r>
            <a:rPr lang="en-US" sz="2000" b="0">
              <a:latin typeface="Calibri Light" panose="020F0302020204030204"/>
            </a:rPr>
            <a:t>Improved patient care outcomes</a:t>
          </a:r>
          <a:endParaRPr lang="en-US" sz="2000" b="0"/>
        </a:p>
      </dgm:t>
    </dgm:pt>
    <dgm:pt modelId="{EF521B84-AC73-42CC-998D-D4790594AAF2}" type="parTrans" cxnId="{70FDBD36-AEF4-4E26-80A5-18BA4EDCDDA9}">
      <dgm:prSet/>
      <dgm:spPr/>
    </dgm:pt>
    <dgm:pt modelId="{FFAA5D69-39E4-4A36-8FE6-0E5DC85BA2FD}" type="sibTrans" cxnId="{70FDBD36-AEF4-4E26-80A5-18BA4EDCDDA9}">
      <dgm:prSet/>
      <dgm:spPr/>
    </dgm:pt>
    <dgm:pt modelId="{1C7697AC-130A-41D5-8989-F59A16123AB7}" type="pres">
      <dgm:prSet presAssocID="{8A3320C3-6284-4551-AB7D-8BA081F1E0CC}" presName="linearFlow" presStyleCnt="0">
        <dgm:presLayoutVars>
          <dgm:dir/>
          <dgm:resizeHandles val="exact"/>
        </dgm:presLayoutVars>
      </dgm:prSet>
      <dgm:spPr/>
    </dgm:pt>
    <dgm:pt modelId="{D6D66400-B5E6-4F42-BB57-950E8845DCF8}" type="pres">
      <dgm:prSet presAssocID="{2119FECF-2593-4548-B2B2-953395C9CE57}" presName="node" presStyleLbl="node1" presStyleIdx="0" presStyleCnt="3">
        <dgm:presLayoutVars>
          <dgm:bulletEnabled val="1"/>
        </dgm:presLayoutVars>
      </dgm:prSet>
      <dgm:spPr/>
    </dgm:pt>
    <dgm:pt modelId="{4C3227E6-CE39-47D6-8C1D-4AC66422CCFB}" type="pres">
      <dgm:prSet presAssocID="{529D61E8-AB68-407B-B5F2-301083320EC1}" presName="spacerL" presStyleCnt="0"/>
      <dgm:spPr/>
    </dgm:pt>
    <dgm:pt modelId="{33FFEC33-811A-4020-AEE2-E113DE481FC6}" type="pres">
      <dgm:prSet presAssocID="{529D61E8-AB68-407B-B5F2-301083320EC1}" presName="sibTrans" presStyleLbl="sibTrans2D1" presStyleIdx="0" presStyleCnt="2"/>
      <dgm:spPr/>
    </dgm:pt>
    <dgm:pt modelId="{BD8D2274-25ED-4C9C-8061-EFA306FDF28D}" type="pres">
      <dgm:prSet presAssocID="{529D61E8-AB68-407B-B5F2-301083320EC1}" presName="spacerR" presStyleCnt="0"/>
      <dgm:spPr/>
    </dgm:pt>
    <dgm:pt modelId="{FAEA5919-DADD-4D02-B562-E7C444E07206}" type="pres">
      <dgm:prSet presAssocID="{656F30E8-F250-44C6-B6A8-D7DA4BC029CC}" presName="node" presStyleLbl="node1" presStyleIdx="1" presStyleCnt="3">
        <dgm:presLayoutVars>
          <dgm:bulletEnabled val="1"/>
        </dgm:presLayoutVars>
      </dgm:prSet>
      <dgm:spPr/>
    </dgm:pt>
    <dgm:pt modelId="{D08F744E-DB74-4400-943B-358D45DF65B1}" type="pres">
      <dgm:prSet presAssocID="{76909D6F-F407-4A5F-9AFC-36FB0506E61A}" presName="spacerL" presStyleCnt="0"/>
      <dgm:spPr/>
    </dgm:pt>
    <dgm:pt modelId="{2476F488-1768-4487-9856-9DB102BED2DC}" type="pres">
      <dgm:prSet presAssocID="{76909D6F-F407-4A5F-9AFC-36FB0506E61A}" presName="sibTrans" presStyleLbl="sibTrans2D1" presStyleIdx="1" presStyleCnt="2"/>
      <dgm:spPr/>
    </dgm:pt>
    <dgm:pt modelId="{E3B76921-7F44-47AF-9B8D-4E4324D9EC0C}" type="pres">
      <dgm:prSet presAssocID="{76909D6F-F407-4A5F-9AFC-36FB0506E61A}" presName="spacerR" presStyleCnt="0"/>
      <dgm:spPr/>
    </dgm:pt>
    <dgm:pt modelId="{279A34C1-35BC-4CA4-92F6-68BDB5A32B57}" type="pres">
      <dgm:prSet presAssocID="{D83689BE-AE73-4B1A-9DEC-965B56F1FA13}" presName="node" presStyleLbl="node1" presStyleIdx="2" presStyleCnt="3">
        <dgm:presLayoutVars>
          <dgm:bulletEnabled val="1"/>
        </dgm:presLayoutVars>
      </dgm:prSet>
      <dgm:spPr/>
    </dgm:pt>
  </dgm:ptLst>
  <dgm:cxnLst>
    <dgm:cxn modelId="{11C30F18-78FB-452E-BDD8-C360FD154B0D}" type="presOf" srcId="{76909D6F-F407-4A5F-9AFC-36FB0506E61A}" destId="{2476F488-1768-4487-9856-9DB102BED2DC}" srcOrd="0" destOrd="0" presId="urn:microsoft.com/office/officeart/2005/8/layout/equation1"/>
    <dgm:cxn modelId="{C427C018-AAC3-4C6A-B0B2-EDD71BEB0711}" type="presOf" srcId="{D83689BE-AE73-4B1A-9DEC-965B56F1FA13}" destId="{279A34C1-35BC-4CA4-92F6-68BDB5A32B57}" srcOrd="0" destOrd="0" presId="urn:microsoft.com/office/officeart/2005/8/layout/equation1"/>
    <dgm:cxn modelId="{9B69A030-25B0-4F9E-A9A3-34D6765C217F}" srcId="{8A3320C3-6284-4551-AB7D-8BA081F1E0CC}" destId="{656F30E8-F250-44C6-B6A8-D7DA4BC029CC}" srcOrd="1" destOrd="0" parTransId="{55DDBBCD-EF81-4D76-9001-BE54E4856A8A}" sibTransId="{76909D6F-F407-4A5F-9AFC-36FB0506E61A}"/>
    <dgm:cxn modelId="{3B07DC30-6E23-4C8E-974C-E359C2266856}" type="presOf" srcId="{2119FECF-2593-4548-B2B2-953395C9CE57}" destId="{D6D66400-B5E6-4F42-BB57-950E8845DCF8}" srcOrd="0" destOrd="0" presId="urn:microsoft.com/office/officeart/2005/8/layout/equation1"/>
    <dgm:cxn modelId="{70FDBD36-AEF4-4E26-80A5-18BA4EDCDDA9}" srcId="{8A3320C3-6284-4551-AB7D-8BA081F1E0CC}" destId="{D83689BE-AE73-4B1A-9DEC-965B56F1FA13}" srcOrd="2" destOrd="0" parTransId="{EF521B84-AC73-42CC-998D-D4790594AAF2}" sibTransId="{FFAA5D69-39E4-4A36-8FE6-0E5DC85BA2FD}"/>
    <dgm:cxn modelId="{A401CD6E-E948-4008-BF14-B5B26A9F4B6B}" type="presOf" srcId="{529D61E8-AB68-407B-B5F2-301083320EC1}" destId="{33FFEC33-811A-4020-AEE2-E113DE481FC6}" srcOrd="0" destOrd="0" presId="urn:microsoft.com/office/officeart/2005/8/layout/equation1"/>
    <dgm:cxn modelId="{5B7C8EC2-9294-4AB6-9B07-156C9A573185}" type="presOf" srcId="{8A3320C3-6284-4551-AB7D-8BA081F1E0CC}" destId="{1C7697AC-130A-41D5-8989-F59A16123AB7}" srcOrd="0" destOrd="0" presId="urn:microsoft.com/office/officeart/2005/8/layout/equation1"/>
    <dgm:cxn modelId="{F8E9FCC9-546F-4D24-B6BD-4542BB94C8CC}" type="presOf" srcId="{656F30E8-F250-44C6-B6A8-D7DA4BC029CC}" destId="{FAEA5919-DADD-4D02-B562-E7C444E07206}" srcOrd="0" destOrd="0" presId="urn:microsoft.com/office/officeart/2005/8/layout/equation1"/>
    <dgm:cxn modelId="{58C104CE-8449-4A38-A60C-15DAFB03A43F}" srcId="{8A3320C3-6284-4551-AB7D-8BA081F1E0CC}" destId="{2119FECF-2593-4548-B2B2-953395C9CE57}" srcOrd="0" destOrd="0" parTransId="{5B4B1FA0-2C0F-4F3E-A036-135B85F30CD6}" sibTransId="{529D61E8-AB68-407B-B5F2-301083320EC1}"/>
    <dgm:cxn modelId="{E87FE819-FA72-4169-8305-CB990922C304}" type="presParOf" srcId="{1C7697AC-130A-41D5-8989-F59A16123AB7}" destId="{D6D66400-B5E6-4F42-BB57-950E8845DCF8}" srcOrd="0" destOrd="0" presId="urn:microsoft.com/office/officeart/2005/8/layout/equation1"/>
    <dgm:cxn modelId="{8A916468-8E8A-428B-93C5-2C5AAFB20D38}" type="presParOf" srcId="{1C7697AC-130A-41D5-8989-F59A16123AB7}" destId="{4C3227E6-CE39-47D6-8C1D-4AC66422CCFB}" srcOrd="1" destOrd="0" presId="urn:microsoft.com/office/officeart/2005/8/layout/equation1"/>
    <dgm:cxn modelId="{CEAE7784-F0AD-46A0-9006-0AACD1F95679}" type="presParOf" srcId="{1C7697AC-130A-41D5-8989-F59A16123AB7}" destId="{33FFEC33-811A-4020-AEE2-E113DE481FC6}" srcOrd="2" destOrd="0" presId="urn:microsoft.com/office/officeart/2005/8/layout/equation1"/>
    <dgm:cxn modelId="{E4610CD3-03F2-455F-B372-B0A9CA0E42A1}" type="presParOf" srcId="{1C7697AC-130A-41D5-8989-F59A16123AB7}" destId="{BD8D2274-25ED-4C9C-8061-EFA306FDF28D}" srcOrd="3" destOrd="0" presId="urn:microsoft.com/office/officeart/2005/8/layout/equation1"/>
    <dgm:cxn modelId="{5CB208B0-8D76-4861-B0FF-AF53FDBC2B0A}" type="presParOf" srcId="{1C7697AC-130A-41D5-8989-F59A16123AB7}" destId="{FAEA5919-DADD-4D02-B562-E7C444E07206}" srcOrd="4" destOrd="0" presId="urn:microsoft.com/office/officeart/2005/8/layout/equation1"/>
    <dgm:cxn modelId="{29CDD9CF-F3BB-4E4F-89C9-5A26CF5A2CB3}" type="presParOf" srcId="{1C7697AC-130A-41D5-8989-F59A16123AB7}" destId="{D08F744E-DB74-4400-943B-358D45DF65B1}" srcOrd="5" destOrd="0" presId="urn:microsoft.com/office/officeart/2005/8/layout/equation1"/>
    <dgm:cxn modelId="{73834125-F152-41AE-A7B2-4FB00648EF2D}" type="presParOf" srcId="{1C7697AC-130A-41D5-8989-F59A16123AB7}" destId="{2476F488-1768-4487-9856-9DB102BED2DC}" srcOrd="6" destOrd="0" presId="urn:microsoft.com/office/officeart/2005/8/layout/equation1"/>
    <dgm:cxn modelId="{AC319CEC-0B15-4014-B4F1-8754EF0B4176}" type="presParOf" srcId="{1C7697AC-130A-41D5-8989-F59A16123AB7}" destId="{E3B76921-7F44-47AF-9B8D-4E4324D9EC0C}" srcOrd="7" destOrd="0" presId="urn:microsoft.com/office/officeart/2005/8/layout/equation1"/>
    <dgm:cxn modelId="{9DCC5118-C0FA-41AD-BE46-4755AE697B68}" type="presParOf" srcId="{1C7697AC-130A-41D5-8989-F59A16123AB7}" destId="{279A34C1-35BC-4CA4-92F6-68BDB5A32B57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26E13CC-D64C-4639-B0EC-3D1211EDFF19}" type="doc">
      <dgm:prSet loTypeId="urn:microsoft.com/office/officeart/2005/8/layout/default" loCatId="list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n-US"/>
        </a:p>
      </dgm:t>
    </dgm:pt>
    <dgm:pt modelId="{2EE58E01-1784-459B-B0F1-496ED8E1F172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Communication Techniques</a:t>
          </a:r>
          <a:endParaRPr lang="en-US"/>
        </a:p>
      </dgm:t>
    </dgm:pt>
    <dgm:pt modelId="{A621FFFE-8497-4726-8857-D8194AA40FE9}" type="parTrans" cxnId="{5E2FC4E2-748B-4B1A-A7C0-601F8AF0689A}">
      <dgm:prSet/>
      <dgm:spPr/>
      <dgm:t>
        <a:bodyPr/>
        <a:lstStyle/>
        <a:p>
          <a:endParaRPr lang="en-US"/>
        </a:p>
      </dgm:t>
    </dgm:pt>
    <dgm:pt modelId="{7CEDFF64-DFEB-41A6-9D44-02DDEDD6FCFF}" type="sibTrans" cxnId="{5E2FC4E2-748B-4B1A-A7C0-601F8AF0689A}">
      <dgm:prSet/>
      <dgm:spPr/>
      <dgm:t>
        <a:bodyPr/>
        <a:lstStyle/>
        <a:p>
          <a:endParaRPr lang="en-US"/>
        </a:p>
      </dgm:t>
    </dgm:pt>
    <dgm:pt modelId="{CC8795AF-1A03-4F15-BD01-72A3F53CF229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Interdisciplinary Collaboration</a:t>
          </a:r>
          <a:endParaRPr lang="en-US"/>
        </a:p>
      </dgm:t>
    </dgm:pt>
    <dgm:pt modelId="{378D21C1-1119-4A4A-BA28-C2663E0A39D3}" type="parTrans" cxnId="{E89ACE43-3B19-4A8D-8D94-A903D2CCA3F7}">
      <dgm:prSet/>
      <dgm:spPr/>
      <dgm:t>
        <a:bodyPr/>
        <a:lstStyle/>
        <a:p>
          <a:endParaRPr lang="en-US"/>
        </a:p>
      </dgm:t>
    </dgm:pt>
    <dgm:pt modelId="{D9C4D857-3E67-4C9A-8BD8-713F676D76E2}" type="sibTrans" cxnId="{E89ACE43-3B19-4A8D-8D94-A903D2CCA3F7}">
      <dgm:prSet/>
      <dgm:spPr/>
      <dgm:t>
        <a:bodyPr/>
        <a:lstStyle/>
        <a:p>
          <a:endParaRPr lang="en-US"/>
        </a:p>
      </dgm:t>
    </dgm:pt>
    <dgm:pt modelId="{DDB01EA5-82C3-4D6C-9215-0BD9F237EFE3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Crisis Leadership &amp; Judgment</a:t>
          </a:r>
          <a:endParaRPr lang="en-US"/>
        </a:p>
      </dgm:t>
    </dgm:pt>
    <dgm:pt modelId="{E9F225CB-872B-4959-9139-4F719934A467}" type="parTrans" cxnId="{0A026C6A-35FC-4B64-BF37-3CB4729D7B42}">
      <dgm:prSet/>
      <dgm:spPr/>
      <dgm:t>
        <a:bodyPr/>
        <a:lstStyle/>
        <a:p>
          <a:endParaRPr lang="en-US"/>
        </a:p>
      </dgm:t>
    </dgm:pt>
    <dgm:pt modelId="{0EC76A58-EB8D-4E33-9934-372187A9DE7D}" type="sibTrans" cxnId="{0A026C6A-35FC-4B64-BF37-3CB4729D7B42}">
      <dgm:prSet/>
      <dgm:spPr/>
      <dgm:t>
        <a:bodyPr/>
        <a:lstStyle/>
        <a:p>
          <a:endParaRPr lang="en-US"/>
        </a:p>
      </dgm:t>
    </dgm:pt>
    <dgm:pt modelId="{45307860-E8FA-482F-8CC0-D30027B3F853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Reflective Practice &amp; Debrief</a:t>
          </a:r>
          <a:endParaRPr lang="en-US"/>
        </a:p>
      </dgm:t>
    </dgm:pt>
    <dgm:pt modelId="{54F7B2C1-8A93-4708-AF80-E4535A122607}" type="parTrans" cxnId="{C70BCBA7-66A3-4974-98F3-481986099674}">
      <dgm:prSet/>
      <dgm:spPr/>
      <dgm:t>
        <a:bodyPr/>
        <a:lstStyle/>
        <a:p>
          <a:endParaRPr lang="en-US"/>
        </a:p>
      </dgm:t>
    </dgm:pt>
    <dgm:pt modelId="{FDD55DAD-A520-42E6-B7DA-B0DAE56BE975}" type="sibTrans" cxnId="{C70BCBA7-66A3-4974-98F3-481986099674}">
      <dgm:prSet/>
      <dgm:spPr/>
      <dgm:t>
        <a:bodyPr/>
        <a:lstStyle/>
        <a:p>
          <a:endParaRPr lang="en-US"/>
        </a:p>
      </dgm:t>
    </dgm:pt>
    <dgm:pt modelId="{4AC50DED-9A12-4E98-9F2E-96596E789D38}" type="pres">
      <dgm:prSet presAssocID="{526E13CC-D64C-4639-B0EC-3D1211EDFF19}" presName="diagram" presStyleCnt="0">
        <dgm:presLayoutVars>
          <dgm:dir/>
          <dgm:resizeHandles val="exact"/>
        </dgm:presLayoutVars>
      </dgm:prSet>
      <dgm:spPr/>
    </dgm:pt>
    <dgm:pt modelId="{DD6AE437-059E-49D5-AF75-899B0D4266DA}" type="pres">
      <dgm:prSet presAssocID="{2EE58E01-1784-459B-B0F1-496ED8E1F172}" presName="node" presStyleLbl="node1" presStyleIdx="0" presStyleCnt="4" custLinFactNeighborX="-8424" custLinFactNeighborY="-2896">
        <dgm:presLayoutVars>
          <dgm:bulletEnabled val="1"/>
        </dgm:presLayoutVars>
      </dgm:prSet>
      <dgm:spPr/>
    </dgm:pt>
    <dgm:pt modelId="{360C8171-62F8-4604-8948-60569555B78E}" type="pres">
      <dgm:prSet presAssocID="{7CEDFF64-DFEB-41A6-9D44-02DDEDD6FCFF}" presName="sibTrans" presStyleCnt="0"/>
      <dgm:spPr/>
    </dgm:pt>
    <dgm:pt modelId="{CD57068D-235F-42F4-B7EF-FE6F6B8273E6}" type="pres">
      <dgm:prSet presAssocID="{CC8795AF-1A03-4F15-BD01-72A3F53CF229}" presName="node" presStyleLbl="node1" presStyleIdx="1" presStyleCnt="4" custLinFactNeighborX="6643" custLinFactNeighborY="-4844">
        <dgm:presLayoutVars>
          <dgm:bulletEnabled val="1"/>
        </dgm:presLayoutVars>
      </dgm:prSet>
      <dgm:spPr/>
    </dgm:pt>
    <dgm:pt modelId="{2B58B10B-A1D5-43D8-A721-3144E0AF09D3}" type="pres">
      <dgm:prSet presAssocID="{D9C4D857-3E67-4C9A-8BD8-713F676D76E2}" presName="sibTrans" presStyleCnt="0"/>
      <dgm:spPr/>
    </dgm:pt>
    <dgm:pt modelId="{5D020AD5-F360-45E8-A878-053330A64C97}" type="pres">
      <dgm:prSet presAssocID="{DDB01EA5-82C3-4D6C-9215-0BD9F237EFE3}" presName="node" presStyleLbl="node1" presStyleIdx="2" presStyleCnt="4" custLinFactNeighborX="8048" custLinFactNeighborY="-4321">
        <dgm:presLayoutVars>
          <dgm:bulletEnabled val="1"/>
        </dgm:presLayoutVars>
      </dgm:prSet>
      <dgm:spPr/>
    </dgm:pt>
    <dgm:pt modelId="{FB7F0D15-EE62-4F6B-A212-0AF83B3B102E}" type="pres">
      <dgm:prSet presAssocID="{0EC76A58-EB8D-4E33-9934-372187A9DE7D}" presName="sibTrans" presStyleCnt="0"/>
      <dgm:spPr/>
    </dgm:pt>
    <dgm:pt modelId="{72F6EF5F-FC9A-4847-B0FE-3C3FB1947A75}" type="pres">
      <dgm:prSet presAssocID="{45307860-E8FA-482F-8CC0-D30027B3F853}" presName="node" presStyleLbl="node1" presStyleIdx="3" presStyleCnt="4" custLinFactNeighborX="17092" custLinFactNeighborY="-4321">
        <dgm:presLayoutVars>
          <dgm:bulletEnabled val="1"/>
        </dgm:presLayoutVars>
      </dgm:prSet>
      <dgm:spPr/>
    </dgm:pt>
  </dgm:ptLst>
  <dgm:cxnLst>
    <dgm:cxn modelId="{B74AD80C-4F0A-4D55-BD81-86883FBF229C}" type="presOf" srcId="{526E13CC-D64C-4639-B0EC-3D1211EDFF19}" destId="{4AC50DED-9A12-4E98-9F2E-96596E789D38}" srcOrd="0" destOrd="0" presId="urn:microsoft.com/office/officeart/2005/8/layout/default"/>
    <dgm:cxn modelId="{B8002062-8170-4D6C-B039-BFD67FC1CDC4}" type="presOf" srcId="{CC8795AF-1A03-4F15-BD01-72A3F53CF229}" destId="{CD57068D-235F-42F4-B7EF-FE6F6B8273E6}" srcOrd="0" destOrd="0" presId="urn:microsoft.com/office/officeart/2005/8/layout/default"/>
    <dgm:cxn modelId="{E89ACE43-3B19-4A8D-8D94-A903D2CCA3F7}" srcId="{526E13CC-D64C-4639-B0EC-3D1211EDFF19}" destId="{CC8795AF-1A03-4F15-BD01-72A3F53CF229}" srcOrd="1" destOrd="0" parTransId="{378D21C1-1119-4A4A-BA28-C2663E0A39D3}" sibTransId="{D9C4D857-3E67-4C9A-8BD8-713F676D76E2}"/>
    <dgm:cxn modelId="{0A026C6A-35FC-4B64-BF37-3CB4729D7B42}" srcId="{526E13CC-D64C-4639-B0EC-3D1211EDFF19}" destId="{DDB01EA5-82C3-4D6C-9215-0BD9F237EFE3}" srcOrd="2" destOrd="0" parTransId="{E9F225CB-872B-4959-9139-4F719934A467}" sibTransId="{0EC76A58-EB8D-4E33-9934-372187A9DE7D}"/>
    <dgm:cxn modelId="{C70BCBA7-66A3-4974-98F3-481986099674}" srcId="{526E13CC-D64C-4639-B0EC-3D1211EDFF19}" destId="{45307860-E8FA-482F-8CC0-D30027B3F853}" srcOrd="3" destOrd="0" parTransId="{54F7B2C1-8A93-4708-AF80-E4535A122607}" sibTransId="{FDD55DAD-A520-42E6-B7DA-B0DAE56BE975}"/>
    <dgm:cxn modelId="{F09218A9-8E35-48D3-B737-4EAE723FDADA}" type="presOf" srcId="{45307860-E8FA-482F-8CC0-D30027B3F853}" destId="{72F6EF5F-FC9A-4847-B0FE-3C3FB1947A75}" srcOrd="0" destOrd="0" presId="urn:microsoft.com/office/officeart/2005/8/layout/default"/>
    <dgm:cxn modelId="{83CAA1B7-082F-4BDA-9449-21D775B87E37}" type="presOf" srcId="{2EE58E01-1784-459B-B0F1-496ED8E1F172}" destId="{DD6AE437-059E-49D5-AF75-899B0D4266DA}" srcOrd="0" destOrd="0" presId="urn:microsoft.com/office/officeart/2005/8/layout/default"/>
    <dgm:cxn modelId="{5E2FC4E2-748B-4B1A-A7C0-601F8AF0689A}" srcId="{526E13CC-D64C-4639-B0EC-3D1211EDFF19}" destId="{2EE58E01-1784-459B-B0F1-496ED8E1F172}" srcOrd="0" destOrd="0" parTransId="{A621FFFE-8497-4726-8857-D8194AA40FE9}" sibTransId="{7CEDFF64-DFEB-41A6-9D44-02DDEDD6FCFF}"/>
    <dgm:cxn modelId="{C3594EE6-02AF-421D-BBC5-5C9F18A1F80D}" type="presOf" srcId="{DDB01EA5-82C3-4D6C-9215-0BD9F237EFE3}" destId="{5D020AD5-F360-45E8-A878-053330A64C97}" srcOrd="0" destOrd="0" presId="urn:microsoft.com/office/officeart/2005/8/layout/default"/>
    <dgm:cxn modelId="{02E53612-4E90-4C1C-A244-1A2AF03A8F7E}" type="presParOf" srcId="{4AC50DED-9A12-4E98-9F2E-96596E789D38}" destId="{DD6AE437-059E-49D5-AF75-899B0D4266DA}" srcOrd="0" destOrd="0" presId="urn:microsoft.com/office/officeart/2005/8/layout/default"/>
    <dgm:cxn modelId="{ED8B8C63-C3B0-40DD-892A-0EDEB99489F9}" type="presParOf" srcId="{4AC50DED-9A12-4E98-9F2E-96596E789D38}" destId="{360C8171-62F8-4604-8948-60569555B78E}" srcOrd="1" destOrd="0" presId="urn:microsoft.com/office/officeart/2005/8/layout/default"/>
    <dgm:cxn modelId="{91720780-A383-493C-AC59-75A7BC4038E8}" type="presParOf" srcId="{4AC50DED-9A12-4E98-9F2E-96596E789D38}" destId="{CD57068D-235F-42F4-B7EF-FE6F6B8273E6}" srcOrd="2" destOrd="0" presId="urn:microsoft.com/office/officeart/2005/8/layout/default"/>
    <dgm:cxn modelId="{C51BEE29-7397-4186-8EB3-38FD99D26143}" type="presParOf" srcId="{4AC50DED-9A12-4E98-9F2E-96596E789D38}" destId="{2B58B10B-A1D5-43D8-A721-3144E0AF09D3}" srcOrd="3" destOrd="0" presId="urn:microsoft.com/office/officeart/2005/8/layout/default"/>
    <dgm:cxn modelId="{4BDFD4C8-63CD-40FF-BF0B-3DF84F0D8DCC}" type="presParOf" srcId="{4AC50DED-9A12-4E98-9F2E-96596E789D38}" destId="{5D020AD5-F360-45E8-A878-053330A64C97}" srcOrd="4" destOrd="0" presId="urn:microsoft.com/office/officeart/2005/8/layout/default"/>
    <dgm:cxn modelId="{D521FB2B-60EA-47EF-A57A-B7AF56C3CEA5}" type="presParOf" srcId="{4AC50DED-9A12-4E98-9F2E-96596E789D38}" destId="{FB7F0D15-EE62-4F6B-A212-0AF83B3B102E}" srcOrd="5" destOrd="0" presId="urn:microsoft.com/office/officeart/2005/8/layout/default"/>
    <dgm:cxn modelId="{2B90ED83-F60C-478C-8D43-830C34D2DFDA}" type="presParOf" srcId="{4AC50DED-9A12-4E98-9F2E-96596E789D38}" destId="{72F6EF5F-FC9A-4847-B0FE-3C3FB1947A75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F24C1B4-7E61-4752-BB81-831E9EC97541}" type="doc">
      <dgm:prSet loTypeId="urn:microsoft.com/office/officeart/2018/5/layout/IconCircleLabelList" loCatId="icon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484F5CD1-29B5-4390-88AF-5AE2406E2EE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We plan to build in more time for recruitment and scheduling </a:t>
          </a:r>
        </a:p>
      </dgm:t>
    </dgm:pt>
    <dgm:pt modelId="{0A06FF26-0220-4D59-9574-ED6FC26DF8E8}" type="parTrans" cxnId="{748624A6-91BB-4BB1-BC57-8A5525F48EAF}">
      <dgm:prSet/>
      <dgm:spPr/>
      <dgm:t>
        <a:bodyPr/>
        <a:lstStyle/>
        <a:p>
          <a:endParaRPr lang="en-US"/>
        </a:p>
      </dgm:t>
    </dgm:pt>
    <dgm:pt modelId="{ABBF6031-9142-438D-B434-489559D070E7}" type="sibTrans" cxnId="{748624A6-91BB-4BB1-BC57-8A5525F48EAF}">
      <dgm:prSet/>
      <dgm:spPr/>
      <dgm:t>
        <a:bodyPr/>
        <a:lstStyle/>
        <a:p>
          <a:endParaRPr lang="en-US"/>
        </a:p>
      </dgm:t>
    </dgm:pt>
    <dgm:pt modelId="{962268D3-2D57-4E6C-A7EF-10DE6CE15F3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Plan to offer multiple sessions, and send survey reminders</a:t>
          </a:r>
        </a:p>
      </dgm:t>
    </dgm:pt>
    <dgm:pt modelId="{19FAA1EB-42AB-4702-8DB3-0E7DCF775FE3}" type="parTrans" cxnId="{53581F9B-6B50-4E64-9DCF-1D5C0DB9B9DF}">
      <dgm:prSet/>
      <dgm:spPr/>
      <dgm:t>
        <a:bodyPr/>
        <a:lstStyle/>
        <a:p>
          <a:endParaRPr lang="en-US"/>
        </a:p>
      </dgm:t>
    </dgm:pt>
    <dgm:pt modelId="{D5B1F19B-6CA6-4EE8-9956-416A1DD1C31C}" type="sibTrans" cxnId="{53581F9B-6B50-4E64-9DCF-1D5C0DB9B9DF}">
      <dgm:prSet/>
      <dgm:spPr/>
      <dgm:t>
        <a:bodyPr/>
        <a:lstStyle/>
        <a:p>
          <a:endParaRPr lang="en-US"/>
        </a:p>
      </dgm:t>
    </dgm:pt>
    <dgm:pt modelId="{2B30262A-CFD4-476B-9BA0-C757BEBD0C4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In hindsight, the scheduling demands of coordinating two professions, the risk of a small sample, and incomplete survey responses were potential threats to the project from the start.</a:t>
          </a:r>
        </a:p>
      </dgm:t>
    </dgm:pt>
    <dgm:pt modelId="{022F1C8D-2BAB-43DC-8946-114BAF7D6218}" type="parTrans" cxnId="{F6AF7625-B5CD-4DBB-B542-DE8B3D25EF08}">
      <dgm:prSet/>
      <dgm:spPr/>
      <dgm:t>
        <a:bodyPr/>
        <a:lstStyle/>
        <a:p>
          <a:endParaRPr lang="en-US"/>
        </a:p>
      </dgm:t>
    </dgm:pt>
    <dgm:pt modelId="{8E026236-D4C7-4974-A2A9-7744CA3B5AB8}" type="sibTrans" cxnId="{F6AF7625-B5CD-4DBB-B542-DE8B3D25EF08}">
      <dgm:prSet/>
      <dgm:spPr/>
      <dgm:t>
        <a:bodyPr/>
        <a:lstStyle/>
        <a:p>
          <a:endParaRPr lang="en-US"/>
        </a:p>
      </dgm:t>
    </dgm:pt>
    <dgm:pt modelId="{BDAA43DE-AA17-4506-8EA4-A68765A7DA6D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We also could have anticipated that the self reported measures would not tell us whether participants performance changed.</a:t>
          </a:r>
        </a:p>
      </dgm:t>
    </dgm:pt>
    <dgm:pt modelId="{098DC114-489C-421F-B869-CB547582EA02}" type="parTrans" cxnId="{A89FB038-9FC0-448D-9C5B-9B59411A2FCF}">
      <dgm:prSet/>
      <dgm:spPr/>
      <dgm:t>
        <a:bodyPr/>
        <a:lstStyle/>
        <a:p>
          <a:endParaRPr lang="en-US"/>
        </a:p>
      </dgm:t>
    </dgm:pt>
    <dgm:pt modelId="{FF5D41A9-26D9-41F7-BE59-32C3FDF64288}" type="sibTrans" cxnId="{A89FB038-9FC0-448D-9C5B-9B59411A2FCF}">
      <dgm:prSet/>
      <dgm:spPr/>
      <dgm:t>
        <a:bodyPr/>
        <a:lstStyle/>
        <a:p>
          <a:endParaRPr lang="en-US"/>
        </a:p>
      </dgm:t>
    </dgm:pt>
    <dgm:pt modelId="{2CD933CD-0A57-4005-B5E0-F0FE583C3673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Identifying these earlier would have helped us plan additional sessions, reminders, and objective measures from the beginning.</a:t>
          </a:r>
        </a:p>
      </dgm:t>
    </dgm:pt>
    <dgm:pt modelId="{8B9568FB-350B-4EFD-8B04-D09A661E31C2}" type="parTrans" cxnId="{234150FF-BC65-4BBC-8D70-44C84D4B3F83}">
      <dgm:prSet/>
      <dgm:spPr/>
      <dgm:t>
        <a:bodyPr/>
        <a:lstStyle/>
        <a:p>
          <a:endParaRPr lang="en-US"/>
        </a:p>
      </dgm:t>
    </dgm:pt>
    <dgm:pt modelId="{BF4C1C37-F955-4343-8101-3B539307D5E2}" type="sibTrans" cxnId="{234150FF-BC65-4BBC-8D70-44C84D4B3F83}">
      <dgm:prSet/>
      <dgm:spPr/>
      <dgm:t>
        <a:bodyPr/>
        <a:lstStyle/>
        <a:p>
          <a:endParaRPr lang="en-US"/>
        </a:p>
      </dgm:t>
    </dgm:pt>
    <dgm:pt modelId="{4BD11F9F-B487-4683-8BE3-DF8650371AF6}" type="pres">
      <dgm:prSet presAssocID="{DF24C1B4-7E61-4752-BB81-831E9EC97541}" presName="root" presStyleCnt="0">
        <dgm:presLayoutVars>
          <dgm:dir/>
          <dgm:resizeHandles val="exact"/>
        </dgm:presLayoutVars>
      </dgm:prSet>
      <dgm:spPr/>
    </dgm:pt>
    <dgm:pt modelId="{B2CF5841-5487-4FDA-9403-C7D775990FAF}" type="pres">
      <dgm:prSet presAssocID="{484F5CD1-29B5-4390-88AF-5AE2406E2EE1}" presName="compNode" presStyleCnt="0"/>
      <dgm:spPr/>
    </dgm:pt>
    <dgm:pt modelId="{0D175CA6-EFED-4E0E-98B2-0CB03E7BD9DA}" type="pres">
      <dgm:prSet presAssocID="{484F5CD1-29B5-4390-88AF-5AE2406E2EE1}" presName="iconBgRect" presStyleLbl="bgShp" presStyleIdx="0" presStyleCnt="5"/>
      <dgm:spPr/>
    </dgm:pt>
    <dgm:pt modelId="{003FD533-5BF3-4291-B05C-78CF08D25290}" type="pres">
      <dgm:prSet presAssocID="{484F5CD1-29B5-4390-88AF-5AE2406E2EE1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aily Calendar"/>
        </a:ext>
      </dgm:extLst>
    </dgm:pt>
    <dgm:pt modelId="{4A9D4EFB-767C-47B1-B5F1-BB6A577FF74D}" type="pres">
      <dgm:prSet presAssocID="{484F5CD1-29B5-4390-88AF-5AE2406E2EE1}" presName="spaceRect" presStyleCnt="0"/>
      <dgm:spPr/>
    </dgm:pt>
    <dgm:pt modelId="{82C0BB39-61ED-48B1-9D47-D1889E8B54AC}" type="pres">
      <dgm:prSet presAssocID="{484F5CD1-29B5-4390-88AF-5AE2406E2EE1}" presName="textRect" presStyleLbl="revTx" presStyleIdx="0" presStyleCnt="5">
        <dgm:presLayoutVars>
          <dgm:chMax val="1"/>
          <dgm:chPref val="1"/>
        </dgm:presLayoutVars>
      </dgm:prSet>
      <dgm:spPr/>
    </dgm:pt>
    <dgm:pt modelId="{262B1D02-4AD0-4EFB-AA14-F7649D1DDABB}" type="pres">
      <dgm:prSet presAssocID="{ABBF6031-9142-438D-B434-489559D070E7}" presName="sibTrans" presStyleCnt="0"/>
      <dgm:spPr/>
    </dgm:pt>
    <dgm:pt modelId="{C575BDD3-C5C0-4493-85BB-7A3858212B0D}" type="pres">
      <dgm:prSet presAssocID="{962268D3-2D57-4E6C-A7EF-10DE6CE15F3E}" presName="compNode" presStyleCnt="0"/>
      <dgm:spPr/>
    </dgm:pt>
    <dgm:pt modelId="{E5568016-F847-4CD3-9B4A-37227D94C2ED}" type="pres">
      <dgm:prSet presAssocID="{962268D3-2D57-4E6C-A7EF-10DE6CE15F3E}" presName="iconBgRect" presStyleLbl="bgShp" presStyleIdx="1" presStyleCnt="5"/>
      <dgm:spPr/>
    </dgm:pt>
    <dgm:pt modelId="{AFCFE86B-FCC7-4909-A6DC-F223D080CD9A}" type="pres">
      <dgm:prSet presAssocID="{962268D3-2D57-4E6C-A7EF-10DE6CE15F3E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lip Calendar"/>
        </a:ext>
      </dgm:extLst>
    </dgm:pt>
    <dgm:pt modelId="{87CD0A60-CF31-416D-8241-B3C7233037F1}" type="pres">
      <dgm:prSet presAssocID="{962268D3-2D57-4E6C-A7EF-10DE6CE15F3E}" presName="spaceRect" presStyleCnt="0"/>
      <dgm:spPr/>
    </dgm:pt>
    <dgm:pt modelId="{78E1CF81-2CE6-4069-9352-02820FF3C4D2}" type="pres">
      <dgm:prSet presAssocID="{962268D3-2D57-4E6C-A7EF-10DE6CE15F3E}" presName="textRect" presStyleLbl="revTx" presStyleIdx="1" presStyleCnt="5">
        <dgm:presLayoutVars>
          <dgm:chMax val="1"/>
          <dgm:chPref val="1"/>
        </dgm:presLayoutVars>
      </dgm:prSet>
      <dgm:spPr/>
    </dgm:pt>
    <dgm:pt modelId="{344CAA5F-52CC-49F2-BE2D-28C9A2653E62}" type="pres">
      <dgm:prSet presAssocID="{D5B1F19B-6CA6-4EE8-9956-416A1DD1C31C}" presName="sibTrans" presStyleCnt="0"/>
      <dgm:spPr/>
    </dgm:pt>
    <dgm:pt modelId="{B61E888C-3D5D-4D3C-ACE8-490D4412BFFB}" type="pres">
      <dgm:prSet presAssocID="{2B30262A-CFD4-476B-9BA0-C757BEBD0C4E}" presName="compNode" presStyleCnt="0"/>
      <dgm:spPr/>
    </dgm:pt>
    <dgm:pt modelId="{0F70F54F-666F-42FA-AD2B-A6CB1A61F444}" type="pres">
      <dgm:prSet presAssocID="{2B30262A-CFD4-476B-9BA0-C757BEBD0C4E}" presName="iconBgRect" presStyleLbl="bgShp" presStyleIdx="2" presStyleCnt="5"/>
      <dgm:spPr/>
    </dgm:pt>
    <dgm:pt modelId="{AFE0AC60-C049-44ED-BF9F-8C6AC742ECAF}" type="pres">
      <dgm:prSet presAssocID="{2B30262A-CFD4-476B-9BA0-C757BEBD0C4E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A622A4B6-9309-4A98-A314-375CB92AB357}" type="pres">
      <dgm:prSet presAssocID="{2B30262A-CFD4-476B-9BA0-C757BEBD0C4E}" presName="spaceRect" presStyleCnt="0"/>
      <dgm:spPr/>
    </dgm:pt>
    <dgm:pt modelId="{56B8DBE7-77F4-417B-9704-BE1DDF2441BD}" type="pres">
      <dgm:prSet presAssocID="{2B30262A-CFD4-476B-9BA0-C757BEBD0C4E}" presName="textRect" presStyleLbl="revTx" presStyleIdx="2" presStyleCnt="5">
        <dgm:presLayoutVars>
          <dgm:chMax val="1"/>
          <dgm:chPref val="1"/>
        </dgm:presLayoutVars>
      </dgm:prSet>
      <dgm:spPr/>
    </dgm:pt>
    <dgm:pt modelId="{A4F96EF7-96BD-4DD8-82BC-CF8F15E7DF9A}" type="pres">
      <dgm:prSet presAssocID="{8E026236-D4C7-4974-A2A9-7744CA3B5AB8}" presName="sibTrans" presStyleCnt="0"/>
      <dgm:spPr/>
    </dgm:pt>
    <dgm:pt modelId="{9B97519B-77E4-43D0-8683-510BA43BCECF}" type="pres">
      <dgm:prSet presAssocID="{BDAA43DE-AA17-4506-8EA4-A68765A7DA6D}" presName="compNode" presStyleCnt="0"/>
      <dgm:spPr/>
    </dgm:pt>
    <dgm:pt modelId="{A1F4B05C-9242-47DB-94F8-83B4C2224E93}" type="pres">
      <dgm:prSet presAssocID="{BDAA43DE-AA17-4506-8EA4-A68765A7DA6D}" presName="iconBgRect" presStyleLbl="bgShp" presStyleIdx="3" presStyleCnt="5"/>
      <dgm:spPr/>
    </dgm:pt>
    <dgm:pt modelId="{25459A08-E9C0-42DC-9AFA-5121225D67E8}" type="pres">
      <dgm:prSet presAssocID="{BDAA43DE-AA17-4506-8EA4-A68765A7DA6D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atistics"/>
        </a:ext>
      </dgm:extLst>
    </dgm:pt>
    <dgm:pt modelId="{CA64B0C7-7A37-4EF0-AC11-83A94600DE35}" type="pres">
      <dgm:prSet presAssocID="{BDAA43DE-AA17-4506-8EA4-A68765A7DA6D}" presName="spaceRect" presStyleCnt="0"/>
      <dgm:spPr/>
    </dgm:pt>
    <dgm:pt modelId="{325124C1-797E-4184-8498-C347A6D0E928}" type="pres">
      <dgm:prSet presAssocID="{BDAA43DE-AA17-4506-8EA4-A68765A7DA6D}" presName="textRect" presStyleLbl="revTx" presStyleIdx="3" presStyleCnt="5">
        <dgm:presLayoutVars>
          <dgm:chMax val="1"/>
          <dgm:chPref val="1"/>
        </dgm:presLayoutVars>
      </dgm:prSet>
      <dgm:spPr/>
    </dgm:pt>
    <dgm:pt modelId="{1A67D188-690E-4919-AB3D-D8C61B970629}" type="pres">
      <dgm:prSet presAssocID="{FF5D41A9-26D9-41F7-BE59-32C3FDF64288}" presName="sibTrans" presStyleCnt="0"/>
      <dgm:spPr/>
    </dgm:pt>
    <dgm:pt modelId="{9116F120-601B-44AA-B51B-B00D584B4C55}" type="pres">
      <dgm:prSet presAssocID="{2CD933CD-0A57-4005-B5E0-F0FE583C3673}" presName="compNode" presStyleCnt="0"/>
      <dgm:spPr/>
    </dgm:pt>
    <dgm:pt modelId="{DDE44ACB-4FB9-4FC7-9C3E-05DA928F0927}" type="pres">
      <dgm:prSet presAssocID="{2CD933CD-0A57-4005-B5E0-F0FE583C3673}" presName="iconBgRect" presStyleLbl="bgShp" presStyleIdx="4" presStyleCnt="5"/>
      <dgm:spPr/>
    </dgm:pt>
    <dgm:pt modelId="{583B2A43-48B1-494F-9E41-CB368825C806}" type="pres">
      <dgm:prSet presAssocID="{2CD933CD-0A57-4005-B5E0-F0FE583C3673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thly calendar"/>
        </a:ext>
      </dgm:extLst>
    </dgm:pt>
    <dgm:pt modelId="{08F48246-2AEA-43CC-987A-3D41418AF321}" type="pres">
      <dgm:prSet presAssocID="{2CD933CD-0A57-4005-B5E0-F0FE583C3673}" presName="spaceRect" presStyleCnt="0"/>
      <dgm:spPr/>
    </dgm:pt>
    <dgm:pt modelId="{4E8EA7C7-E2F5-469F-90AA-C2C4743981F7}" type="pres">
      <dgm:prSet presAssocID="{2CD933CD-0A57-4005-B5E0-F0FE583C3673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968BED13-82F0-48F6-929B-2732D1F4534F}" type="presOf" srcId="{962268D3-2D57-4E6C-A7EF-10DE6CE15F3E}" destId="{78E1CF81-2CE6-4069-9352-02820FF3C4D2}" srcOrd="0" destOrd="0" presId="urn:microsoft.com/office/officeart/2018/5/layout/IconCircleLabelList"/>
    <dgm:cxn modelId="{F6AF7625-B5CD-4DBB-B542-DE8B3D25EF08}" srcId="{DF24C1B4-7E61-4752-BB81-831E9EC97541}" destId="{2B30262A-CFD4-476B-9BA0-C757BEBD0C4E}" srcOrd="2" destOrd="0" parTransId="{022F1C8D-2BAB-43DC-8946-114BAF7D6218}" sibTransId="{8E026236-D4C7-4974-A2A9-7744CA3B5AB8}"/>
    <dgm:cxn modelId="{A89FB038-9FC0-448D-9C5B-9B59411A2FCF}" srcId="{DF24C1B4-7E61-4752-BB81-831E9EC97541}" destId="{BDAA43DE-AA17-4506-8EA4-A68765A7DA6D}" srcOrd="3" destOrd="0" parTransId="{098DC114-489C-421F-B869-CB547582EA02}" sibTransId="{FF5D41A9-26D9-41F7-BE59-32C3FDF64288}"/>
    <dgm:cxn modelId="{2DBDCF4D-45CB-4261-8475-AB0B82767FCB}" type="presOf" srcId="{2CD933CD-0A57-4005-B5E0-F0FE583C3673}" destId="{4E8EA7C7-E2F5-469F-90AA-C2C4743981F7}" srcOrd="0" destOrd="0" presId="urn:microsoft.com/office/officeart/2018/5/layout/IconCircleLabelList"/>
    <dgm:cxn modelId="{F195AE73-AEFF-46D8-B435-876794184387}" type="presOf" srcId="{DF24C1B4-7E61-4752-BB81-831E9EC97541}" destId="{4BD11F9F-B487-4683-8BE3-DF8650371AF6}" srcOrd="0" destOrd="0" presId="urn:microsoft.com/office/officeart/2018/5/layout/IconCircleLabelList"/>
    <dgm:cxn modelId="{41D2318E-DA5F-4AAB-B150-4A27302EDD7D}" type="presOf" srcId="{BDAA43DE-AA17-4506-8EA4-A68765A7DA6D}" destId="{325124C1-797E-4184-8498-C347A6D0E928}" srcOrd="0" destOrd="0" presId="urn:microsoft.com/office/officeart/2018/5/layout/IconCircleLabelList"/>
    <dgm:cxn modelId="{53581F9B-6B50-4E64-9DCF-1D5C0DB9B9DF}" srcId="{DF24C1B4-7E61-4752-BB81-831E9EC97541}" destId="{962268D3-2D57-4E6C-A7EF-10DE6CE15F3E}" srcOrd="1" destOrd="0" parTransId="{19FAA1EB-42AB-4702-8DB3-0E7DCF775FE3}" sibTransId="{D5B1F19B-6CA6-4EE8-9956-416A1DD1C31C}"/>
    <dgm:cxn modelId="{1AE7C99B-EF99-479A-8483-8F113BFBB125}" type="presOf" srcId="{484F5CD1-29B5-4390-88AF-5AE2406E2EE1}" destId="{82C0BB39-61ED-48B1-9D47-D1889E8B54AC}" srcOrd="0" destOrd="0" presId="urn:microsoft.com/office/officeart/2018/5/layout/IconCircleLabelList"/>
    <dgm:cxn modelId="{748624A6-91BB-4BB1-BC57-8A5525F48EAF}" srcId="{DF24C1B4-7E61-4752-BB81-831E9EC97541}" destId="{484F5CD1-29B5-4390-88AF-5AE2406E2EE1}" srcOrd="0" destOrd="0" parTransId="{0A06FF26-0220-4D59-9574-ED6FC26DF8E8}" sibTransId="{ABBF6031-9142-438D-B434-489559D070E7}"/>
    <dgm:cxn modelId="{D99E06F9-745D-4922-BF25-E9248483241D}" type="presOf" srcId="{2B30262A-CFD4-476B-9BA0-C757BEBD0C4E}" destId="{56B8DBE7-77F4-417B-9704-BE1DDF2441BD}" srcOrd="0" destOrd="0" presId="urn:microsoft.com/office/officeart/2018/5/layout/IconCircleLabelList"/>
    <dgm:cxn modelId="{234150FF-BC65-4BBC-8D70-44C84D4B3F83}" srcId="{DF24C1B4-7E61-4752-BB81-831E9EC97541}" destId="{2CD933CD-0A57-4005-B5E0-F0FE583C3673}" srcOrd="4" destOrd="0" parTransId="{8B9568FB-350B-4EFD-8B04-D09A661E31C2}" sibTransId="{BF4C1C37-F955-4343-8101-3B539307D5E2}"/>
    <dgm:cxn modelId="{E6C207E2-4121-4D6B-A3A1-D3E36C9B447A}" type="presParOf" srcId="{4BD11F9F-B487-4683-8BE3-DF8650371AF6}" destId="{B2CF5841-5487-4FDA-9403-C7D775990FAF}" srcOrd="0" destOrd="0" presId="urn:microsoft.com/office/officeart/2018/5/layout/IconCircleLabelList"/>
    <dgm:cxn modelId="{7C918CC4-BFA7-4442-A61C-0F042C6F11A5}" type="presParOf" srcId="{B2CF5841-5487-4FDA-9403-C7D775990FAF}" destId="{0D175CA6-EFED-4E0E-98B2-0CB03E7BD9DA}" srcOrd="0" destOrd="0" presId="urn:microsoft.com/office/officeart/2018/5/layout/IconCircleLabelList"/>
    <dgm:cxn modelId="{2982D431-7326-4CF1-B573-A7B84016C337}" type="presParOf" srcId="{B2CF5841-5487-4FDA-9403-C7D775990FAF}" destId="{003FD533-5BF3-4291-B05C-78CF08D25290}" srcOrd="1" destOrd="0" presId="urn:microsoft.com/office/officeart/2018/5/layout/IconCircleLabelList"/>
    <dgm:cxn modelId="{AEFAAA8F-A8E0-4228-89A1-D7A46608D911}" type="presParOf" srcId="{B2CF5841-5487-4FDA-9403-C7D775990FAF}" destId="{4A9D4EFB-767C-47B1-B5F1-BB6A577FF74D}" srcOrd="2" destOrd="0" presId="urn:microsoft.com/office/officeart/2018/5/layout/IconCircleLabelList"/>
    <dgm:cxn modelId="{04343CB4-081D-4D6C-848B-5FC29BE911B0}" type="presParOf" srcId="{B2CF5841-5487-4FDA-9403-C7D775990FAF}" destId="{82C0BB39-61ED-48B1-9D47-D1889E8B54AC}" srcOrd="3" destOrd="0" presId="urn:microsoft.com/office/officeart/2018/5/layout/IconCircleLabelList"/>
    <dgm:cxn modelId="{3992F221-1F6C-449E-BB84-1914C0E4C430}" type="presParOf" srcId="{4BD11F9F-B487-4683-8BE3-DF8650371AF6}" destId="{262B1D02-4AD0-4EFB-AA14-F7649D1DDABB}" srcOrd="1" destOrd="0" presId="urn:microsoft.com/office/officeart/2018/5/layout/IconCircleLabelList"/>
    <dgm:cxn modelId="{BCFB51BF-936F-4B31-9A17-63973012C7C1}" type="presParOf" srcId="{4BD11F9F-B487-4683-8BE3-DF8650371AF6}" destId="{C575BDD3-C5C0-4493-85BB-7A3858212B0D}" srcOrd="2" destOrd="0" presId="urn:microsoft.com/office/officeart/2018/5/layout/IconCircleLabelList"/>
    <dgm:cxn modelId="{2A4132A0-F098-4ED2-94A9-9B65A25B47F8}" type="presParOf" srcId="{C575BDD3-C5C0-4493-85BB-7A3858212B0D}" destId="{E5568016-F847-4CD3-9B4A-37227D94C2ED}" srcOrd="0" destOrd="0" presId="urn:microsoft.com/office/officeart/2018/5/layout/IconCircleLabelList"/>
    <dgm:cxn modelId="{5507F8CE-5D8F-41C8-A414-BD243B41DF2A}" type="presParOf" srcId="{C575BDD3-C5C0-4493-85BB-7A3858212B0D}" destId="{AFCFE86B-FCC7-4909-A6DC-F223D080CD9A}" srcOrd="1" destOrd="0" presId="urn:microsoft.com/office/officeart/2018/5/layout/IconCircleLabelList"/>
    <dgm:cxn modelId="{1574AA64-655C-4E2D-B0AD-E210EDB8AB16}" type="presParOf" srcId="{C575BDD3-C5C0-4493-85BB-7A3858212B0D}" destId="{87CD0A60-CF31-416D-8241-B3C7233037F1}" srcOrd="2" destOrd="0" presId="urn:microsoft.com/office/officeart/2018/5/layout/IconCircleLabelList"/>
    <dgm:cxn modelId="{4CA6C3CF-4C8D-44FB-8B58-FD2081E965E4}" type="presParOf" srcId="{C575BDD3-C5C0-4493-85BB-7A3858212B0D}" destId="{78E1CF81-2CE6-4069-9352-02820FF3C4D2}" srcOrd="3" destOrd="0" presId="urn:microsoft.com/office/officeart/2018/5/layout/IconCircleLabelList"/>
    <dgm:cxn modelId="{C5E31BD8-C97A-4BC4-ADAB-743111E84D2C}" type="presParOf" srcId="{4BD11F9F-B487-4683-8BE3-DF8650371AF6}" destId="{344CAA5F-52CC-49F2-BE2D-28C9A2653E62}" srcOrd="3" destOrd="0" presId="urn:microsoft.com/office/officeart/2018/5/layout/IconCircleLabelList"/>
    <dgm:cxn modelId="{10C471BC-9E92-4FD9-B25F-314300363515}" type="presParOf" srcId="{4BD11F9F-B487-4683-8BE3-DF8650371AF6}" destId="{B61E888C-3D5D-4D3C-ACE8-490D4412BFFB}" srcOrd="4" destOrd="0" presId="urn:microsoft.com/office/officeart/2018/5/layout/IconCircleLabelList"/>
    <dgm:cxn modelId="{96803DA5-DCDD-447D-8CF6-AA4D74587235}" type="presParOf" srcId="{B61E888C-3D5D-4D3C-ACE8-490D4412BFFB}" destId="{0F70F54F-666F-42FA-AD2B-A6CB1A61F444}" srcOrd="0" destOrd="0" presId="urn:microsoft.com/office/officeart/2018/5/layout/IconCircleLabelList"/>
    <dgm:cxn modelId="{18B64E3E-4E4D-453E-831F-72CF29967B28}" type="presParOf" srcId="{B61E888C-3D5D-4D3C-ACE8-490D4412BFFB}" destId="{AFE0AC60-C049-44ED-BF9F-8C6AC742ECAF}" srcOrd="1" destOrd="0" presId="urn:microsoft.com/office/officeart/2018/5/layout/IconCircleLabelList"/>
    <dgm:cxn modelId="{FE73A982-4872-4886-B4DF-423EA1F6FDF4}" type="presParOf" srcId="{B61E888C-3D5D-4D3C-ACE8-490D4412BFFB}" destId="{A622A4B6-9309-4A98-A314-375CB92AB357}" srcOrd="2" destOrd="0" presId="urn:microsoft.com/office/officeart/2018/5/layout/IconCircleLabelList"/>
    <dgm:cxn modelId="{B8D52164-C18C-43C7-82E4-D27609BDC5A8}" type="presParOf" srcId="{B61E888C-3D5D-4D3C-ACE8-490D4412BFFB}" destId="{56B8DBE7-77F4-417B-9704-BE1DDF2441BD}" srcOrd="3" destOrd="0" presId="urn:microsoft.com/office/officeart/2018/5/layout/IconCircleLabelList"/>
    <dgm:cxn modelId="{303E5DE0-DE42-4B02-A9EC-40B0B2A17D41}" type="presParOf" srcId="{4BD11F9F-B487-4683-8BE3-DF8650371AF6}" destId="{A4F96EF7-96BD-4DD8-82BC-CF8F15E7DF9A}" srcOrd="5" destOrd="0" presId="urn:microsoft.com/office/officeart/2018/5/layout/IconCircleLabelList"/>
    <dgm:cxn modelId="{36B82BC2-3B7E-46AF-8BA8-7E5D4ADCA18B}" type="presParOf" srcId="{4BD11F9F-B487-4683-8BE3-DF8650371AF6}" destId="{9B97519B-77E4-43D0-8683-510BA43BCECF}" srcOrd="6" destOrd="0" presId="urn:microsoft.com/office/officeart/2018/5/layout/IconCircleLabelList"/>
    <dgm:cxn modelId="{013013AF-A69B-4380-A161-2B6693A20E6F}" type="presParOf" srcId="{9B97519B-77E4-43D0-8683-510BA43BCECF}" destId="{A1F4B05C-9242-47DB-94F8-83B4C2224E93}" srcOrd="0" destOrd="0" presId="urn:microsoft.com/office/officeart/2018/5/layout/IconCircleLabelList"/>
    <dgm:cxn modelId="{38912534-8B87-4ADF-B25A-61073BF8600D}" type="presParOf" srcId="{9B97519B-77E4-43D0-8683-510BA43BCECF}" destId="{25459A08-E9C0-42DC-9AFA-5121225D67E8}" srcOrd="1" destOrd="0" presId="urn:microsoft.com/office/officeart/2018/5/layout/IconCircleLabelList"/>
    <dgm:cxn modelId="{C3970C58-40C4-46F2-B686-0784264444B8}" type="presParOf" srcId="{9B97519B-77E4-43D0-8683-510BA43BCECF}" destId="{CA64B0C7-7A37-4EF0-AC11-83A94600DE35}" srcOrd="2" destOrd="0" presId="urn:microsoft.com/office/officeart/2018/5/layout/IconCircleLabelList"/>
    <dgm:cxn modelId="{AA050FA7-AD1D-4E36-96AD-FF2E17690AA8}" type="presParOf" srcId="{9B97519B-77E4-43D0-8683-510BA43BCECF}" destId="{325124C1-797E-4184-8498-C347A6D0E928}" srcOrd="3" destOrd="0" presId="urn:microsoft.com/office/officeart/2018/5/layout/IconCircleLabelList"/>
    <dgm:cxn modelId="{5D7ABA74-2EA3-474F-8CDE-790CDB02381D}" type="presParOf" srcId="{4BD11F9F-B487-4683-8BE3-DF8650371AF6}" destId="{1A67D188-690E-4919-AB3D-D8C61B970629}" srcOrd="7" destOrd="0" presId="urn:microsoft.com/office/officeart/2018/5/layout/IconCircleLabelList"/>
    <dgm:cxn modelId="{6261465F-AF76-46A5-A5BE-6D260EEA50D9}" type="presParOf" srcId="{4BD11F9F-B487-4683-8BE3-DF8650371AF6}" destId="{9116F120-601B-44AA-B51B-B00D584B4C55}" srcOrd="8" destOrd="0" presId="urn:microsoft.com/office/officeart/2018/5/layout/IconCircleLabelList"/>
    <dgm:cxn modelId="{F0FE2B32-B3F2-4048-AD62-BD096F8B883A}" type="presParOf" srcId="{9116F120-601B-44AA-B51B-B00D584B4C55}" destId="{DDE44ACB-4FB9-4FC7-9C3E-05DA928F0927}" srcOrd="0" destOrd="0" presId="urn:microsoft.com/office/officeart/2018/5/layout/IconCircleLabelList"/>
    <dgm:cxn modelId="{70C1C107-6ED3-4FC4-A199-E7DBB67B85C5}" type="presParOf" srcId="{9116F120-601B-44AA-B51B-B00D584B4C55}" destId="{583B2A43-48B1-494F-9E41-CB368825C806}" srcOrd="1" destOrd="0" presId="urn:microsoft.com/office/officeart/2018/5/layout/IconCircleLabelList"/>
    <dgm:cxn modelId="{477332E7-E7DD-46F1-8AF5-93B536A81957}" type="presParOf" srcId="{9116F120-601B-44AA-B51B-B00D584B4C55}" destId="{08F48246-2AEA-43CC-987A-3D41418AF321}" srcOrd="2" destOrd="0" presId="urn:microsoft.com/office/officeart/2018/5/layout/IconCircleLabelList"/>
    <dgm:cxn modelId="{26D017BD-B8EF-43B9-9206-826DFE013186}" type="presParOf" srcId="{9116F120-601B-44AA-B51B-B00D584B4C55}" destId="{4E8EA7C7-E2F5-469F-90AA-C2C4743981F7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6AE437-059E-49D5-AF75-899B0D4266DA}">
      <dsp:nvSpPr>
        <dsp:cNvPr id="0" name=""/>
        <dsp:cNvSpPr/>
      </dsp:nvSpPr>
      <dsp:spPr>
        <a:xfrm>
          <a:off x="151" y="56450"/>
          <a:ext cx="589960" cy="35397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266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>
              <a:latin typeface="Calibri Light" panose="020F0302020204030204"/>
            </a:rPr>
            <a:t>Communication Techniques</a:t>
          </a:r>
          <a:endParaRPr lang="en-US" sz="600" kern="1200"/>
        </a:p>
      </dsp:txBody>
      <dsp:txXfrm>
        <a:off x="151" y="56450"/>
        <a:ext cx="589960" cy="353976"/>
      </dsp:txXfrm>
    </dsp:sp>
    <dsp:sp modelId="{CD57068D-235F-42F4-B7EF-FE6F6B8273E6}">
      <dsp:nvSpPr>
        <dsp:cNvPr id="0" name=""/>
        <dsp:cNvSpPr/>
      </dsp:nvSpPr>
      <dsp:spPr>
        <a:xfrm>
          <a:off x="649108" y="56450"/>
          <a:ext cx="589960" cy="353976"/>
        </a:xfrm>
        <a:prstGeom prst="rect">
          <a:avLst/>
        </a:prstGeom>
        <a:gradFill rotWithShape="0">
          <a:gsLst>
            <a:gs pos="0">
              <a:schemeClr val="accent4">
                <a:hueOff val="2199979"/>
                <a:satOff val="-9734"/>
                <a:lumOff val="-163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199979"/>
                <a:satOff val="-9734"/>
                <a:lumOff val="-163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199979"/>
                <a:satOff val="-9734"/>
                <a:lumOff val="-163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266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>
              <a:latin typeface="Calibri Light" panose="020F0302020204030204"/>
            </a:rPr>
            <a:t>Interdisciplinary Collaboration</a:t>
          </a:r>
          <a:endParaRPr lang="en-US" sz="600" kern="1200"/>
        </a:p>
      </dsp:txBody>
      <dsp:txXfrm>
        <a:off x="649108" y="56450"/>
        <a:ext cx="589960" cy="353976"/>
      </dsp:txXfrm>
    </dsp:sp>
    <dsp:sp modelId="{5D020AD5-F360-45E8-A878-053330A64C97}">
      <dsp:nvSpPr>
        <dsp:cNvPr id="0" name=""/>
        <dsp:cNvSpPr/>
      </dsp:nvSpPr>
      <dsp:spPr>
        <a:xfrm>
          <a:off x="151" y="469422"/>
          <a:ext cx="589960" cy="353976"/>
        </a:xfrm>
        <a:prstGeom prst="rect">
          <a:avLst/>
        </a:prstGeom>
        <a:gradFill rotWithShape="0">
          <a:gsLst>
            <a:gs pos="0">
              <a:schemeClr val="accent4">
                <a:hueOff val="4399958"/>
                <a:satOff val="-19468"/>
                <a:lumOff val="-326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4399958"/>
                <a:satOff val="-19468"/>
                <a:lumOff val="-326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4399958"/>
                <a:satOff val="-19468"/>
                <a:lumOff val="-326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266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>
              <a:latin typeface="Calibri Light" panose="020F0302020204030204"/>
            </a:rPr>
            <a:t>Crisis Leadership &amp; Judgment</a:t>
          </a:r>
          <a:endParaRPr lang="en-US" sz="600" kern="1200"/>
        </a:p>
      </dsp:txBody>
      <dsp:txXfrm>
        <a:off x="151" y="469422"/>
        <a:ext cx="589960" cy="353976"/>
      </dsp:txXfrm>
    </dsp:sp>
    <dsp:sp modelId="{72F6EF5F-FC9A-4847-B0FE-3C3FB1947A75}">
      <dsp:nvSpPr>
        <dsp:cNvPr id="0" name=""/>
        <dsp:cNvSpPr/>
      </dsp:nvSpPr>
      <dsp:spPr>
        <a:xfrm>
          <a:off x="649108" y="469422"/>
          <a:ext cx="589960" cy="353976"/>
        </a:xfrm>
        <a:prstGeom prst="rect">
          <a:avLst/>
        </a:prstGeom>
        <a:gradFill rotWithShape="0">
          <a:gsLst>
            <a:gs pos="0">
              <a:schemeClr val="accent4">
                <a:hueOff val="6599937"/>
                <a:satOff val="-29202"/>
                <a:lumOff val="-490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599937"/>
                <a:satOff val="-29202"/>
                <a:lumOff val="-490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599937"/>
                <a:satOff val="-29202"/>
                <a:lumOff val="-490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266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>
              <a:latin typeface="Calibri Light" panose="020F0302020204030204"/>
            </a:rPr>
            <a:t>Reflective Practice &amp; Debrief</a:t>
          </a:r>
          <a:endParaRPr lang="en-US" sz="600" kern="1200"/>
        </a:p>
      </dsp:txBody>
      <dsp:txXfrm>
        <a:off x="649108" y="469422"/>
        <a:ext cx="589960" cy="3539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D66400-B5E6-4F42-BB57-950E8845DCF8}">
      <dsp:nvSpPr>
        <dsp:cNvPr id="0" name=""/>
        <dsp:cNvSpPr/>
      </dsp:nvSpPr>
      <dsp:spPr>
        <a:xfrm>
          <a:off x="17952" y="281"/>
          <a:ext cx="638649" cy="63864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kern="1200">
              <a:latin typeface="Calibri Light" panose="020F0302020204030204"/>
            </a:rPr>
            <a:t>Teams-based practice</a:t>
          </a:r>
          <a:endParaRPr lang="en-US" sz="2200" b="0" kern="1200"/>
        </a:p>
      </dsp:txBody>
      <dsp:txXfrm>
        <a:off x="111480" y="93809"/>
        <a:ext cx="451593" cy="451593"/>
      </dsp:txXfrm>
    </dsp:sp>
    <dsp:sp modelId="{33FFEC33-811A-4020-AEE2-E113DE481FC6}">
      <dsp:nvSpPr>
        <dsp:cNvPr id="0" name=""/>
        <dsp:cNvSpPr/>
      </dsp:nvSpPr>
      <dsp:spPr>
        <a:xfrm>
          <a:off x="708459" y="134397"/>
          <a:ext cx="370416" cy="370416"/>
        </a:xfrm>
        <a:prstGeom prst="mathPlus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757558" y="276044"/>
        <a:ext cx="272218" cy="87122"/>
      </dsp:txXfrm>
    </dsp:sp>
    <dsp:sp modelId="{FAEA5919-DADD-4D02-B562-E7C444E07206}">
      <dsp:nvSpPr>
        <dsp:cNvPr id="0" name=""/>
        <dsp:cNvSpPr/>
      </dsp:nvSpPr>
      <dsp:spPr>
        <a:xfrm>
          <a:off x="1130734" y="281"/>
          <a:ext cx="638649" cy="638649"/>
        </a:xfrm>
        <a:prstGeom prst="ellipse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>
              <a:latin typeface="Calibri Light" panose="020F0302020204030204"/>
            </a:rPr>
            <a:t>Enhanced interprofessional collaboration</a:t>
          </a:r>
          <a:endParaRPr lang="en-US" sz="2000" b="0" kern="1200"/>
        </a:p>
      </dsp:txBody>
      <dsp:txXfrm>
        <a:off x="1224262" y="93809"/>
        <a:ext cx="451593" cy="451593"/>
      </dsp:txXfrm>
    </dsp:sp>
    <dsp:sp modelId="{2476F488-1768-4487-9856-9DB102BED2DC}">
      <dsp:nvSpPr>
        <dsp:cNvPr id="0" name=""/>
        <dsp:cNvSpPr/>
      </dsp:nvSpPr>
      <dsp:spPr>
        <a:xfrm>
          <a:off x="1821242" y="134397"/>
          <a:ext cx="370416" cy="370416"/>
        </a:xfrm>
        <a:prstGeom prst="mathEqual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1870341" y="210703"/>
        <a:ext cx="272218" cy="217804"/>
      </dsp:txXfrm>
    </dsp:sp>
    <dsp:sp modelId="{279A34C1-35BC-4CA4-92F6-68BDB5A32B57}">
      <dsp:nvSpPr>
        <dsp:cNvPr id="0" name=""/>
        <dsp:cNvSpPr/>
      </dsp:nvSpPr>
      <dsp:spPr>
        <a:xfrm>
          <a:off x="2243517" y="281"/>
          <a:ext cx="638649" cy="638649"/>
        </a:xfrm>
        <a:prstGeom prst="ellipse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>
              <a:latin typeface="Calibri Light" panose="020F0302020204030204"/>
            </a:rPr>
            <a:t>Improved patient care outcomes</a:t>
          </a:r>
          <a:endParaRPr lang="en-US" sz="2000" b="0" kern="1200"/>
        </a:p>
      </dsp:txBody>
      <dsp:txXfrm>
        <a:off x="2337045" y="93809"/>
        <a:ext cx="451593" cy="45159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6AE437-059E-49D5-AF75-899B0D4266DA}">
      <dsp:nvSpPr>
        <dsp:cNvPr id="0" name=""/>
        <dsp:cNvSpPr/>
      </dsp:nvSpPr>
      <dsp:spPr>
        <a:xfrm>
          <a:off x="0" y="243962"/>
          <a:ext cx="1836903" cy="110214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Calibri Light" panose="020F0302020204030204"/>
            </a:rPr>
            <a:t>Communication Techniques</a:t>
          </a:r>
          <a:endParaRPr lang="en-US" sz="2000" kern="1200"/>
        </a:p>
      </dsp:txBody>
      <dsp:txXfrm>
        <a:off x="0" y="243962"/>
        <a:ext cx="1836903" cy="1102142"/>
      </dsp:txXfrm>
    </dsp:sp>
    <dsp:sp modelId="{CD57068D-235F-42F4-B7EF-FE6F6B8273E6}">
      <dsp:nvSpPr>
        <dsp:cNvPr id="0" name=""/>
        <dsp:cNvSpPr/>
      </dsp:nvSpPr>
      <dsp:spPr>
        <a:xfrm>
          <a:off x="2144935" y="222493"/>
          <a:ext cx="1836903" cy="1102142"/>
        </a:xfrm>
        <a:prstGeom prst="rect">
          <a:avLst/>
        </a:prstGeom>
        <a:gradFill rotWithShape="0">
          <a:gsLst>
            <a:gs pos="0">
              <a:schemeClr val="accent4">
                <a:hueOff val="2199979"/>
                <a:satOff val="-9734"/>
                <a:lumOff val="-163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199979"/>
                <a:satOff val="-9734"/>
                <a:lumOff val="-163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199979"/>
                <a:satOff val="-9734"/>
                <a:lumOff val="-163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Calibri Light" panose="020F0302020204030204"/>
            </a:rPr>
            <a:t>Interdisciplinary Collaboration</a:t>
          </a:r>
          <a:endParaRPr lang="en-US" sz="2000" kern="1200"/>
        </a:p>
      </dsp:txBody>
      <dsp:txXfrm>
        <a:off x="2144935" y="222493"/>
        <a:ext cx="1836903" cy="1102142"/>
      </dsp:txXfrm>
    </dsp:sp>
    <dsp:sp modelId="{5D020AD5-F360-45E8-A878-053330A64C97}">
      <dsp:nvSpPr>
        <dsp:cNvPr id="0" name=""/>
        <dsp:cNvSpPr/>
      </dsp:nvSpPr>
      <dsp:spPr>
        <a:xfrm>
          <a:off x="4191338" y="228257"/>
          <a:ext cx="1836903" cy="1102142"/>
        </a:xfrm>
        <a:prstGeom prst="rect">
          <a:avLst/>
        </a:prstGeom>
        <a:gradFill rotWithShape="0">
          <a:gsLst>
            <a:gs pos="0">
              <a:schemeClr val="accent4">
                <a:hueOff val="4399958"/>
                <a:satOff val="-19468"/>
                <a:lumOff val="-326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4399958"/>
                <a:satOff val="-19468"/>
                <a:lumOff val="-326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4399958"/>
                <a:satOff val="-19468"/>
                <a:lumOff val="-326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Calibri Light" panose="020F0302020204030204"/>
            </a:rPr>
            <a:t>Crisis Leadership &amp; Judgment</a:t>
          </a:r>
          <a:endParaRPr lang="en-US" sz="2000" kern="1200"/>
        </a:p>
      </dsp:txBody>
      <dsp:txXfrm>
        <a:off x="4191338" y="228257"/>
        <a:ext cx="1836903" cy="1102142"/>
      </dsp:txXfrm>
    </dsp:sp>
    <dsp:sp modelId="{72F6EF5F-FC9A-4847-B0FE-3C3FB1947A75}">
      <dsp:nvSpPr>
        <dsp:cNvPr id="0" name=""/>
        <dsp:cNvSpPr/>
      </dsp:nvSpPr>
      <dsp:spPr>
        <a:xfrm>
          <a:off x="6066414" y="228257"/>
          <a:ext cx="1836903" cy="1102142"/>
        </a:xfrm>
        <a:prstGeom prst="rect">
          <a:avLst/>
        </a:prstGeom>
        <a:gradFill rotWithShape="0">
          <a:gsLst>
            <a:gs pos="0">
              <a:schemeClr val="accent4">
                <a:hueOff val="6599937"/>
                <a:satOff val="-29202"/>
                <a:lumOff val="-490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599937"/>
                <a:satOff val="-29202"/>
                <a:lumOff val="-490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599937"/>
                <a:satOff val="-29202"/>
                <a:lumOff val="-490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Calibri Light" panose="020F0302020204030204"/>
            </a:rPr>
            <a:t>Reflective Practice &amp; Debrief</a:t>
          </a:r>
          <a:endParaRPr lang="en-US" sz="2000" kern="1200"/>
        </a:p>
      </dsp:txBody>
      <dsp:txXfrm>
        <a:off x="6066414" y="228257"/>
        <a:ext cx="1836903" cy="110214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175CA6-EFED-4E0E-98B2-0CB03E7BD9DA}">
      <dsp:nvSpPr>
        <dsp:cNvPr id="0" name=""/>
        <dsp:cNvSpPr/>
      </dsp:nvSpPr>
      <dsp:spPr>
        <a:xfrm>
          <a:off x="478800" y="668169"/>
          <a:ext cx="1098000" cy="109800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3FD533-5BF3-4291-B05C-78CF08D25290}">
      <dsp:nvSpPr>
        <dsp:cNvPr id="0" name=""/>
        <dsp:cNvSpPr/>
      </dsp:nvSpPr>
      <dsp:spPr>
        <a:xfrm>
          <a:off x="712800" y="902169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C0BB39-61ED-48B1-9D47-D1889E8B54AC}">
      <dsp:nvSpPr>
        <dsp:cNvPr id="0" name=""/>
        <dsp:cNvSpPr/>
      </dsp:nvSpPr>
      <dsp:spPr>
        <a:xfrm>
          <a:off x="127800" y="2108169"/>
          <a:ext cx="1800000" cy="157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We plan to build in more time for recruitment and scheduling </a:t>
          </a:r>
        </a:p>
      </dsp:txBody>
      <dsp:txXfrm>
        <a:off x="127800" y="2108169"/>
        <a:ext cx="1800000" cy="1575000"/>
      </dsp:txXfrm>
    </dsp:sp>
    <dsp:sp modelId="{E5568016-F847-4CD3-9B4A-37227D94C2ED}">
      <dsp:nvSpPr>
        <dsp:cNvPr id="0" name=""/>
        <dsp:cNvSpPr/>
      </dsp:nvSpPr>
      <dsp:spPr>
        <a:xfrm>
          <a:off x="2593800" y="668169"/>
          <a:ext cx="1098000" cy="109800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CFE86B-FCC7-4909-A6DC-F223D080CD9A}">
      <dsp:nvSpPr>
        <dsp:cNvPr id="0" name=""/>
        <dsp:cNvSpPr/>
      </dsp:nvSpPr>
      <dsp:spPr>
        <a:xfrm>
          <a:off x="2827800" y="902169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E1CF81-2CE6-4069-9352-02820FF3C4D2}">
      <dsp:nvSpPr>
        <dsp:cNvPr id="0" name=""/>
        <dsp:cNvSpPr/>
      </dsp:nvSpPr>
      <dsp:spPr>
        <a:xfrm>
          <a:off x="2242800" y="2108169"/>
          <a:ext cx="1800000" cy="157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Plan to offer multiple sessions, and send survey reminders</a:t>
          </a:r>
        </a:p>
      </dsp:txBody>
      <dsp:txXfrm>
        <a:off x="2242800" y="2108169"/>
        <a:ext cx="1800000" cy="1575000"/>
      </dsp:txXfrm>
    </dsp:sp>
    <dsp:sp modelId="{0F70F54F-666F-42FA-AD2B-A6CB1A61F444}">
      <dsp:nvSpPr>
        <dsp:cNvPr id="0" name=""/>
        <dsp:cNvSpPr/>
      </dsp:nvSpPr>
      <dsp:spPr>
        <a:xfrm>
          <a:off x="4708800" y="668169"/>
          <a:ext cx="1098000" cy="109800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E0AC60-C049-44ED-BF9F-8C6AC742ECAF}">
      <dsp:nvSpPr>
        <dsp:cNvPr id="0" name=""/>
        <dsp:cNvSpPr/>
      </dsp:nvSpPr>
      <dsp:spPr>
        <a:xfrm>
          <a:off x="4942800" y="902169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B8DBE7-77F4-417B-9704-BE1DDF2441BD}">
      <dsp:nvSpPr>
        <dsp:cNvPr id="0" name=""/>
        <dsp:cNvSpPr/>
      </dsp:nvSpPr>
      <dsp:spPr>
        <a:xfrm>
          <a:off x="4357800" y="2108169"/>
          <a:ext cx="1800000" cy="157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In hindsight, the scheduling demands of coordinating two professions, the risk of a small sample, and incomplete survey responses were potential threats to the project from the start.</a:t>
          </a:r>
        </a:p>
      </dsp:txBody>
      <dsp:txXfrm>
        <a:off x="4357800" y="2108169"/>
        <a:ext cx="1800000" cy="1575000"/>
      </dsp:txXfrm>
    </dsp:sp>
    <dsp:sp modelId="{A1F4B05C-9242-47DB-94F8-83B4C2224E93}">
      <dsp:nvSpPr>
        <dsp:cNvPr id="0" name=""/>
        <dsp:cNvSpPr/>
      </dsp:nvSpPr>
      <dsp:spPr>
        <a:xfrm>
          <a:off x="6823800" y="668169"/>
          <a:ext cx="1098000" cy="109800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459A08-E9C0-42DC-9AFA-5121225D67E8}">
      <dsp:nvSpPr>
        <dsp:cNvPr id="0" name=""/>
        <dsp:cNvSpPr/>
      </dsp:nvSpPr>
      <dsp:spPr>
        <a:xfrm>
          <a:off x="7057800" y="902169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5124C1-797E-4184-8498-C347A6D0E928}">
      <dsp:nvSpPr>
        <dsp:cNvPr id="0" name=""/>
        <dsp:cNvSpPr/>
      </dsp:nvSpPr>
      <dsp:spPr>
        <a:xfrm>
          <a:off x="6472800" y="2108169"/>
          <a:ext cx="1800000" cy="157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We also could have anticipated that the self reported measures would not tell us whether participants performance changed.</a:t>
          </a:r>
        </a:p>
      </dsp:txBody>
      <dsp:txXfrm>
        <a:off x="6472800" y="2108169"/>
        <a:ext cx="1800000" cy="1575000"/>
      </dsp:txXfrm>
    </dsp:sp>
    <dsp:sp modelId="{DDE44ACB-4FB9-4FC7-9C3E-05DA928F0927}">
      <dsp:nvSpPr>
        <dsp:cNvPr id="0" name=""/>
        <dsp:cNvSpPr/>
      </dsp:nvSpPr>
      <dsp:spPr>
        <a:xfrm>
          <a:off x="8938800" y="668169"/>
          <a:ext cx="1098000" cy="109800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3B2A43-48B1-494F-9E41-CB368825C806}">
      <dsp:nvSpPr>
        <dsp:cNvPr id="0" name=""/>
        <dsp:cNvSpPr/>
      </dsp:nvSpPr>
      <dsp:spPr>
        <a:xfrm>
          <a:off x="9172800" y="902169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8EA7C7-E2F5-469F-90AA-C2C4743981F7}">
      <dsp:nvSpPr>
        <dsp:cNvPr id="0" name=""/>
        <dsp:cNvSpPr/>
      </dsp:nvSpPr>
      <dsp:spPr>
        <a:xfrm>
          <a:off x="8587800" y="2108169"/>
          <a:ext cx="1800000" cy="157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Identifying these earlier would have helped us plan additional sessions, reminders, and objective measures from the beginning.</a:t>
          </a:r>
        </a:p>
      </dsp:txBody>
      <dsp:txXfrm>
        <a:off x="8587800" y="2108169"/>
        <a:ext cx="1800000" cy="1575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91BA2-6B39-489B-932D-764B935F5B4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C0B50-5FD4-4BEB-BACB-F22E0ABF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440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Read the slide which describes today’s objectives Be sure to note there are two options for time keeping: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If you take the 10-minute break:</a:t>
            </a:r>
          </a:p>
          <a:p>
            <a:r>
              <a:rPr lang="en-US" dirty="0"/>
              <a:t>7 projects @120 minutes = 12-minute presentations &amp; 5 minutes for group feedback </a:t>
            </a:r>
          </a:p>
          <a:p>
            <a:endParaRPr lang="en-US" dirty="0"/>
          </a:p>
          <a:p>
            <a:r>
              <a:rPr lang="en-US" b="1" dirty="0"/>
              <a:t>If you do not take the 10-minute break:</a:t>
            </a:r>
          </a:p>
          <a:p>
            <a:r>
              <a:rPr lang="en-US" dirty="0"/>
              <a:t>7 projects @ 130 minutes = 13-minute presentations &amp; 5 minutes for group feedback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C0B50-5FD4-4BEB-BACB-F22E0ABFA95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571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5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E10169-5C73-2546-A1A2-282E315E3D7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+mn-cs"/>
              </a:rPr>
              <a:pPr marL="0" marR="0" lvl="0" indent="0" algn="r" defTabSz="965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0722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CE0CF-0FE0-D282-F8D8-829270937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F68EE1-F820-7D28-60C0-844BBDC11F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F379BE-29D4-20D3-D1AB-FE7948539E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8415D4-9F45-85F5-AC06-CB9A92836B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5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E10169-5C73-2546-A1A2-282E315E3D7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+mn-cs"/>
              </a:rPr>
              <a:pPr marL="0" marR="0" lvl="0" indent="0" algn="r" defTabSz="965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5463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C9233-7653-7F22-6940-D70B724D7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DEE203-6A9B-08BD-3E96-E70E637F1A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7E4C03-688B-2D57-BB89-7C9C261DC1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47195-639F-88BC-98DC-0EA6B97878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5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E10169-5C73-2546-A1A2-282E315E3D7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+mn-cs"/>
              </a:rPr>
              <a:pPr marL="0" marR="0" lvl="0" indent="0" algn="r" defTabSz="965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52323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5CFB4-D0B1-0E94-EDFD-DCDE08C75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49F425-CE03-983A-85A9-061CFCF8EB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D84BB2-B57A-2D7A-A2F6-09CB2A88EC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2EA556-B1C6-7AC0-6FCC-D73EE10F49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5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E10169-5C73-2546-A1A2-282E315E3D7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+mn-cs"/>
              </a:rPr>
              <a:pPr marL="0" marR="0" lvl="0" indent="0" algn="r" defTabSz="965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7006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597FA-0696-BC2C-3EB1-4536C430B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848D19-A095-B2E0-6F9A-0B24AB5957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CF7486-EF24-0FC0-8483-23B2138ED2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168851-9ADF-BA59-EE6B-6E1D624028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5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E10169-5C73-2546-A1A2-282E315E3D7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+mn-cs"/>
              </a:rPr>
              <a:pPr marL="0" marR="0" lvl="0" indent="0" algn="r" defTabSz="965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23711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1E492-CAEC-88F9-0C68-1C9CB243D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99D9A8-A53D-63CF-2BB9-C92C784B0A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CC8CE1-5FEB-AAAE-98F3-A6E0D57C37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B83257-10E3-5A64-82A2-B7BDFFD358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5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E10169-5C73-2546-A1A2-282E315E3D7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+mn-cs"/>
              </a:rPr>
              <a:pPr marL="0" marR="0" lvl="0" indent="0" algn="r" defTabSz="965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90583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22144-3613-330E-AD8B-41B900534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E061E2-F2BA-1EC3-A046-CDB68B562E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87546E-0BA9-3607-5FF4-C1B115F94D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i="1" dirty="0">
                <a:solidFill>
                  <a:srgbClr val="0033CC"/>
                </a:solidFill>
                <a:latin typeface="Arial Narrow" pitchFamily="34" charset="0"/>
              </a:rPr>
              <a:t> </a:t>
            </a:r>
            <a:r>
              <a:rPr lang="en-US" altLang="en-US" sz="1200" i="1" dirty="0">
                <a:solidFill>
                  <a:srgbClr val="0033CC"/>
                </a:solidFill>
                <a:latin typeface="Calibri" panose="020F0502020204030204" pitchFamily="34" charset="0"/>
              </a:rPr>
              <a:t>How will you know if you have achieved your aim?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200" i="1" dirty="0">
                <a:solidFill>
                  <a:srgbClr val="0033CC"/>
                </a:solidFill>
                <a:latin typeface="Calibri" panose="020F0502020204030204" pitchFamily="34" charset="0"/>
              </a:rPr>
              <a:t>What measures/metrics/data are you using?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BA2162-F886-44A5-38C2-75C3439F3A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5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E10169-5C73-2546-A1A2-282E315E3D7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+mn-cs"/>
              </a:rPr>
              <a:pPr marL="0" marR="0" lvl="0" indent="0" algn="r" defTabSz="965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74461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4D5FC-C4FC-FA0B-5C59-C98245D51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08F12F-804C-A01C-4F7A-04278BA643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9C0C07-88FA-AF19-81F5-EAD067BD05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DED1D0-DCD8-228C-11E8-68218C0738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5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E10169-5C73-2546-A1A2-282E315E3D7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+mn-cs"/>
              </a:rPr>
              <a:pPr marL="0" marR="0" lvl="0" indent="0" algn="r" defTabSz="965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09691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5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E10169-5C73-2546-A1A2-282E315E3D7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+mn-cs"/>
              </a:rPr>
              <a:pPr marL="0" marR="0" lvl="0" indent="0" algn="r" defTabSz="965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59597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CE0CF-0FE0-D282-F8D8-829270937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F68EE1-F820-7D28-60C0-844BBDC11F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F379BE-29D4-20D3-D1AB-FE7948539E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8415D4-9F45-85F5-AC06-CB9A92836B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5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E10169-5C73-2546-A1A2-282E315E3D7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+mn-cs"/>
              </a:rPr>
              <a:pPr marL="0" marR="0" lvl="0" indent="0" algn="r" defTabSz="965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00177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22144-3613-330E-AD8B-41B900534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E061E2-F2BA-1EC3-A046-CDB68B562E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87546E-0BA9-3607-5FF4-C1B115F94D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BA2162-F886-44A5-38C2-75C3439F3A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5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E10169-5C73-2546-A1A2-282E315E3D7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+mn-cs"/>
              </a:rPr>
              <a:pPr marL="0" marR="0" lvl="0" indent="0" algn="r" defTabSz="965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86407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C9233-7653-7F22-6940-D70B724D7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DEE203-6A9B-08BD-3E96-E70E637F1A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7E4C03-688B-2D57-BB89-7C9C261DC1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47195-639F-88BC-98DC-0EA6B97878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5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E10169-5C73-2546-A1A2-282E315E3D7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+mn-cs"/>
              </a:rPr>
              <a:pPr marL="0" marR="0" lvl="0" indent="0" algn="r" defTabSz="965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2558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1E492-CAEC-88F9-0C68-1C9CB243D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99D9A8-A53D-63CF-2BB9-C92C784B0A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CC8CE1-5FEB-AAAE-98F3-A6E0D57C37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B83257-10E3-5A64-82A2-B7BDFFD358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5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E10169-5C73-2546-A1A2-282E315E3D7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+mn-cs"/>
              </a:rPr>
              <a:pPr marL="0" marR="0" lvl="0" indent="0" algn="r" defTabSz="965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32224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8951D-4BA0-5B67-B7FB-C1FB6284D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5D0083-B908-EE92-DA18-11FEC5C618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E1F6B1-3964-A0B9-C044-D40F6578F3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274974-04EB-12A8-814D-91DF731B39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5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E10169-5C73-2546-A1A2-282E315E3D7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+mn-cs"/>
              </a:rPr>
              <a:pPr marL="0" marR="0" lvl="0" indent="0" algn="r" defTabSz="965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1782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0268D-8DD7-4EF1-61CC-595477F79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056D80-E213-1416-07BB-E3AD01AA00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F82DE4-6815-1CB6-64C1-68A94A08C3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D690EB-0194-BA89-EB21-0325C2B742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5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E10169-5C73-2546-A1A2-282E315E3D7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+mn-cs"/>
              </a:rPr>
              <a:pPr marL="0" marR="0" lvl="0" indent="0" algn="r" defTabSz="965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1101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72A96-3B68-8517-5424-89C93DAFF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0A0458-1A21-8274-1B22-441F8C0DCF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5DD5F0-04BE-A52F-550E-AF4B6B2935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FAEED9-A8A4-67E3-782F-3B1622E6BD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5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E10169-5C73-2546-A1A2-282E315E3D7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+mn-cs"/>
              </a:rPr>
              <a:pPr marL="0" marR="0" lvl="0" indent="0" algn="r" defTabSz="965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02734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1B1E3-4F44-31E2-1877-16E9BBB4B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40AEB1-9C68-C6AD-127D-F6FB7D414D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2C9211-194E-9BBE-51B4-6C15DD17D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2A1B62-5946-71F5-495D-6F60FC610E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5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E10169-5C73-2546-A1A2-282E315E3D7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+mn-cs"/>
              </a:rPr>
              <a:pPr marL="0" marR="0" lvl="0" indent="0" algn="r" defTabSz="965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26880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4D5FC-C4FC-FA0B-5C59-C98245D51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08F12F-804C-A01C-4F7A-04278BA643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9C0C07-88FA-AF19-81F5-EAD067BD05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DED1D0-DCD8-228C-11E8-68218C0738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5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E10169-5C73-2546-A1A2-282E315E3D7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+mn-cs"/>
              </a:rPr>
              <a:pPr marL="0" marR="0" lvl="0" indent="0" algn="r" defTabSz="965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79448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91436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979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12887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19145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88489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30286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5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E10169-5C73-2546-A1A2-282E315E3D7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+mn-cs"/>
              </a:rPr>
              <a:pPr marL="0" marR="0" lvl="0" indent="0" algn="r" defTabSz="965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6185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114480"/>
            <a:ext cx="10972800" cy="912968"/>
          </a:xfrm>
        </p:spPr>
        <p:txBody>
          <a:bodyPr anchor="t" anchorCtr="0">
            <a:normAutofit/>
          </a:bodyPr>
          <a:lstStyle>
            <a:lvl1pPr algn="ctr">
              <a:defRPr sz="4267">
                <a:solidFill>
                  <a:srgbClr val="72BF44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119523"/>
            <a:ext cx="10972800" cy="16557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667">
                <a:solidFill>
                  <a:schemeClr val="bg2">
                    <a:lumMod val="50000"/>
                  </a:schemeClr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4F6A9ED6-DB5B-5B49-9F3D-D7D80348D8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8000" y="1082715"/>
            <a:ext cx="3556000" cy="1134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271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114480"/>
            <a:ext cx="10972800" cy="912968"/>
          </a:xfrm>
        </p:spPr>
        <p:txBody>
          <a:bodyPr anchor="t" anchorCtr="0">
            <a:normAutofit/>
          </a:bodyPr>
          <a:lstStyle>
            <a:lvl1pPr algn="ctr">
              <a:defRPr sz="4267">
                <a:solidFill>
                  <a:srgbClr val="72BF44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119523"/>
            <a:ext cx="10972800" cy="16557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667">
                <a:solidFill>
                  <a:schemeClr val="bg2">
                    <a:lumMod val="50000"/>
                  </a:schemeClr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4F6A9ED6-DB5B-5B49-9F3D-D7D80348D8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8000" y="1082715"/>
            <a:ext cx="3556000" cy="1134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271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83195"/>
            <a:ext cx="10460736" cy="612648"/>
          </a:xfrm>
        </p:spPr>
        <p:txBody>
          <a:bodyPr>
            <a:noAutofit/>
          </a:bodyPr>
          <a:lstStyle>
            <a:lvl1pPr>
              <a:defRPr sz="3733">
                <a:solidFill>
                  <a:srgbClr val="72BF44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2860686"/>
            <a:ext cx="10972800" cy="2462164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72BF44"/>
              </a:buClr>
              <a:buFont typeface="Wingdings" pitchFamily="2" charset="2"/>
              <a:buChar char="§"/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 marL="685783" indent="-228594">
              <a:buClr>
                <a:srgbClr val="72BF44"/>
              </a:buClr>
              <a:buFont typeface="System Font Regular"/>
              <a:buChar char="&gt;"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3"/>
          </p:nvPr>
        </p:nvSpPr>
        <p:spPr>
          <a:xfrm>
            <a:off x="609603" y="1361070"/>
            <a:ext cx="10972800" cy="12906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609570" indent="0" algn="ctr">
              <a:buNone/>
              <a:defRPr sz="2667"/>
            </a:lvl2pPr>
            <a:lvl3pPr marL="1219139" indent="0" algn="ctr">
              <a:buNone/>
              <a:defRPr sz="2400"/>
            </a:lvl3pPr>
            <a:lvl4pPr marL="1828709" indent="0" algn="ctr">
              <a:buNone/>
              <a:defRPr sz="2133"/>
            </a:lvl4pPr>
            <a:lvl5pPr marL="2438278" indent="0" algn="ctr">
              <a:buNone/>
              <a:defRPr sz="2133"/>
            </a:lvl5pPr>
            <a:lvl6pPr marL="3047848" indent="0" algn="ctr">
              <a:buNone/>
              <a:defRPr sz="2133"/>
            </a:lvl6pPr>
            <a:lvl7pPr marL="3657417" indent="0" algn="ctr">
              <a:buNone/>
              <a:defRPr sz="2133"/>
            </a:lvl7pPr>
            <a:lvl8pPr marL="4266987" indent="0" algn="ctr">
              <a:buNone/>
              <a:defRPr sz="2133"/>
            </a:lvl8pPr>
            <a:lvl9pPr marL="4876557" indent="0" algn="ctr">
              <a:buNone/>
              <a:defRPr sz="2133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E34BCC-5333-B247-867D-5CA0247E17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440" y="5531829"/>
            <a:ext cx="2551961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416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114480"/>
            <a:ext cx="10972800" cy="912968"/>
          </a:xfrm>
        </p:spPr>
        <p:txBody>
          <a:bodyPr anchor="t" anchorCtr="0">
            <a:normAutofit/>
          </a:bodyPr>
          <a:lstStyle>
            <a:lvl1pPr algn="ctr">
              <a:defRPr sz="4267">
                <a:solidFill>
                  <a:srgbClr val="72BF44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119523"/>
            <a:ext cx="10972800" cy="16557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667">
                <a:solidFill>
                  <a:schemeClr val="bg2">
                    <a:lumMod val="50000"/>
                  </a:schemeClr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4F6A9ED6-DB5B-5B49-9F3D-D7D80348D8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8000" y="1082715"/>
            <a:ext cx="3556000" cy="1134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5632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5DBC0-C637-4DC5-B1CC-0960550B5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 cap="sm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0D828-BB16-4104-AB4E-3BF3B02C5B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594" indent="-228594">
              <a:buFont typeface="Wingdings" panose="05000000000000000000" pitchFamily="2" charset="2"/>
              <a:buChar char="§"/>
              <a:defRPr sz="3200" b="1"/>
            </a:lvl1pPr>
            <a:lvl2pPr marL="685783" indent="-228594">
              <a:buSzPct val="60000"/>
              <a:buFont typeface="Wingdings" panose="05000000000000000000" pitchFamily="2" charset="2"/>
              <a:buChar char=""/>
              <a:defRPr sz="2667"/>
            </a:lvl2pPr>
            <a:lvl3pPr marL="1142971" indent="-228594">
              <a:buClr>
                <a:srgbClr val="72BF44"/>
              </a:buClr>
              <a:buFont typeface="Courier New" panose="02070309020205020404" pitchFamily="49" charset="0"/>
              <a:buChar char="o"/>
              <a:defRPr sz="2133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4643C7-E015-4907-8846-F258AEC69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1FDAE1-0A66-4BAC-A93B-9DA191C3E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E71F6D-5689-44E0-8F7D-35332DCE2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0C31D939-AB1E-460A-BED6-98E9B8A060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0441" y="5821819"/>
            <a:ext cx="740608" cy="710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04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5DBC0-C637-4DC5-B1CC-0960550B5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0D828-BB16-4104-AB4E-3BF3B02C5B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4643C7-E015-4907-8846-F258AEC69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573D-E31C-470A-83DE-5C90659769F4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1FDAE1-0A66-4BAC-A93B-9DA191C3E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E71F6D-5689-44E0-8F7D-35332DCE2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BB540-2AFB-4995-A065-B21EDDE618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272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ED6E7DF-1268-EBF7-A49A-4CE4F37612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79627" y="6477000"/>
            <a:ext cx="3730373" cy="242491"/>
          </a:xfrm>
        </p:spPr>
        <p:txBody>
          <a:bodyPr/>
          <a:lstStyle>
            <a:lvl1pPr>
              <a:defRPr sz="9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/>
              <a:t>NI IX Meeting #2: April 5-6 2024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ABEB279C-21F5-FEDA-4D07-95132505206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9252353" y="6490891"/>
            <a:ext cx="2540000" cy="228600"/>
          </a:xfrm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9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>
              <a:defRPr/>
            </a:pPr>
            <a:r>
              <a:t>Tucson, Arizona</a:t>
            </a:r>
          </a:p>
        </p:txBody>
      </p:sp>
    </p:spTree>
    <p:extLst>
      <p:ext uri="{BB962C8B-B14F-4D97-AF65-F5344CB8AC3E}">
        <p14:creationId xmlns:p14="http://schemas.microsoft.com/office/powerpoint/2010/main" val="2091008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35588"/>
            <a:ext cx="10515600" cy="503553"/>
          </a:xfrm>
          <a:solidFill>
            <a:srgbClr val="72BF44"/>
          </a:solidFill>
        </p:spPr>
        <p:txBody>
          <a:bodyPr>
            <a:normAutofit/>
          </a:bodyPr>
          <a:lstStyle>
            <a:lvl1pPr>
              <a:defRPr sz="4000" b="1" cap="small" baseline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29639"/>
            <a:ext cx="10515600" cy="5247324"/>
          </a:xfrm>
        </p:spPr>
        <p:txBody>
          <a:bodyPr/>
          <a:lstStyle>
            <a:lvl1pPr>
              <a:buClr>
                <a:srgbClr val="72BF44"/>
              </a:buClr>
              <a:defRPr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517525" indent="-228600">
              <a:buClr>
                <a:schemeClr val="tx1">
                  <a:lumMod val="50000"/>
                  <a:lumOff val="50000"/>
                </a:schemeClr>
              </a:buClr>
              <a:buFont typeface="Courier New" panose="02070309020205020404" pitchFamily="49" charset="0"/>
              <a:buChar char="o"/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746125" indent="-228600">
              <a:buClr>
                <a:schemeClr val="tx1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974725" indent="-228600">
              <a:buClr>
                <a:schemeClr val="tx1">
                  <a:lumMod val="50000"/>
                  <a:lumOff val="50000"/>
                </a:schemeClr>
              </a:buCl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143000" indent="-168275">
              <a:buClr>
                <a:schemeClr val="tx1">
                  <a:lumMod val="50000"/>
                  <a:lumOff val="50000"/>
                </a:schemeClr>
              </a:buCl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8C1D30-3AB8-410F-A3A7-E0D1539DF17E}"/>
              </a:ext>
            </a:extLst>
          </p:cNvPr>
          <p:cNvSpPr/>
          <p:nvPr userDrawn="1"/>
        </p:nvSpPr>
        <p:spPr>
          <a:xfrm>
            <a:off x="335280" y="6546850"/>
            <a:ext cx="11856720" cy="31115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01072C-DDFF-037A-6335-80BFC850697C}"/>
              </a:ext>
            </a:extLst>
          </p:cNvPr>
          <p:cNvSpPr/>
          <p:nvPr userDrawn="1"/>
        </p:nvSpPr>
        <p:spPr>
          <a:xfrm>
            <a:off x="-33867" y="6546850"/>
            <a:ext cx="491067" cy="311150"/>
          </a:xfrm>
          <a:prstGeom prst="rect">
            <a:avLst/>
          </a:prstGeom>
          <a:solidFill>
            <a:srgbClr val="72BF44"/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CFC69FE-66D6-67CB-2611-F24C5EB89D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28140" y="6577846"/>
            <a:ext cx="1341240" cy="2662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41380" y="6516700"/>
            <a:ext cx="9194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1AD907F7-1FCC-4942-8F32-2C764FF11B3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B3B1BA2-05BB-B419-1B51-EC0FFFC92A8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82299" y="6239529"/>
            <a:ext cx="1284847" cy="307889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281" y="6518276"/>
            <a:ext cx="3279140" cy="365125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AIAMC  NI X Mtg #3 | Oct 9, 2026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769507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AC08E2-553A-3FAB-0FEE-E515FD305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D3C9-447E-483F-B7B8-63D53567FB58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02142A-33B1-FCBE-E9C6-878E51976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797EE4-D303-360D-734D-50D968942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4D657-59C2-402D-9407-EE02E48B66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156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5E4CC-8981-C229-8199-CD39520CA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6F3A9-2EE5-B1C7-E06C-C853B6755E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A4883F-FDA4-9EA2-C8A9-2A55CB97D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6CBB7-4B5B-4629-9179-9456F273D8D6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BA0B-D349-6962-37EB-B4A6CDC74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C1D7F9-D0F8-2F94-8C0E-CA51582EB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2EE1E-5A7F-479D-84E3-A297407C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390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9AC93AE-A5B8-F590-116A-7A16B8C8E8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79627" y="6477000"/>
            <a:ext cx="3730373" cy="242491"/>
          </a:xfrm>
        </p:spPr>
        <p:txBody>
          <a:bodyPr/>
          <a:lstStyle>
            <a:lvl1pPr>
              <a:defRPr sz="9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defTabSz="228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</a:rPr>
              <a:t>NI IX Meeting #2: April 5-6 2024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09764824-588F-CDE3-E8B2-2F39D29A0A8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9252353" y="6490891"/>
            <a:ext cx="2540000" cy="228600"/>
          </a:xfrm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9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defTabSz="228600">
              <a:defRPr/>
            </a:pPr>
            <a:r>
              <a:rPr lang="en-US">
                <a:solidFill>
                  <a:srgbClr val="000000"/>
                </a:solidFill>
              </a:rPr>
              <a:t>Tucson, Arizona</a:t>
            </a:r>
          </a:p>
        </p:txBody>
      </p:sp>
    </p:spTree>
    <p:extLst>
      <p:ext uri="{BB962C8B-B14F-4D97-AF65-F5344CB8AC3E}">
        <p14:creationId xmlns:p14="http://schemas.microsoft.com/office/powerpoint/2010/main" val="1798365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ED6E7DF-1268-EBF7-A49A-4CE4F37612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79627" y="6477001"/>
            <a:ext cx="3730373" cy="242491"/>
          </a:xfrm>
        </p:spPr>
        <p:txBody>
          <a:bodyPr/>
          <a:lstStyle>
            <a:lvl1pPr>
              <a:defRPr sz="675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/>
              <a:t>NI IX Meeting #2: April 5-6 2024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ABEB279C-21F5-FEDA-4D07-95132505206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9252353" y="6490891"/>
            <a:ext cx="2540000" cy="228600"/>
          </a:xfrm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675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>
              <a:defRPr/>
            </a:pPr>
            <a:r>
              <a:t>Tucson, Arizona</a:t>
            </a:r>
          </a:p>
        </p:txBody>
      </p:sp>
    </p:spTree>
    <p:extLst>
      <p:ext uri="{BB962C8B-B14F-4D97-AF65-F5344CB8AC3E}">
        <p14:creationId xmlns:p14="http://schemas.microsoft.com/office/powerpoint/2010/main" val="7536840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8450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1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2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87680"/>
            <a:ext cx="10972800" cy="816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CC9780-5230-0043-98E8-1B6A25155B7F}"/>
              </a:ext>
            </a:extLst>
          </p:cNvPr>
          <p:cNvSpPr/>
          <p:nvPr userDrawn="1"/>
        </p:nvSpPr>
        <p:spPr>
          <a:xfrm>
            <a:off x="0" y="6593712"/>
            <a:ext cx="406400" cy="264288"/>
          </a:xfrm>
          <a:prstGeom prst="rect">
            <a:avLst/>
          </a:prstGeom>
          <a:solidFill>
            <a:srgbClr val="72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401891-CC52-8947-9762-A9C5903112ED}"/>
              </a:ext>
            </a:extLst>
          </p:cNvPr>
          <p:cNvSpPr/>
          <p:nvPr userDrawn="1"/>
        </p:nvSpPr>
        <p:spPr>
          <a:xfrm>
            <a:off x="406400" y="6593712"/>
            <a:ext cx="11785600" cy="26428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737682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64" r:id="rId2"/>
    <p:sldLayoutId id="2147483661" r:id="rId3"/>
    <p:sldLayoutId id="2147483662" r:id="rId4"/>
    <p:sldLayoutId id="2147483676" r:id="rId5"/>
    <p:sldLayoutId id="2147483663" r:id="rId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733" kern="1200">
          <a:solidFill>
            <a:srgbClr val="72BF44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Clr>
          <a:srgbClr val="72BF44"/>
        </a:buClr>
        <a:buFont typeface="Wingdings" pitchFamily="2" charset="2"/>
        <a:buChar char="§"/>
        <a:defRPr sz="28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rgbClr val="72BF44"/>
        </a:buClr>
        <a:buFont typeface="System Font Regular"/>
        <a:buChar char="&gt;"/>
        <a:defRPr sz="24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487680"/>
            <a:ext cx="10972800" cy="816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CC9780-5230-0043-98E8-1B6A25155B7F}"/>
              </a:ext>
            </a:extLst>
          </p:cNvPr>
          <p:cNvSpPr/>
          <p:nvPr userDrawn="1"/>
        </p:nvSpPr>
        <p:spPr>
          <a:xfrm>
            <a:off x="0" y="6593712"/>
            <a:ext cx="406400" cy="264288"/>
          </a:xfrm>
          <a:prstGeom prst="rect">
            <a:avLst/>
          </a:prstGeom>
          <a:solidFill>
            <a:srgbClr val="72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600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9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401891-CC52-8947-9762-A9C5903112ED}"/>
              </a:ext>
            </a:extLst>
          </p:cNvPr>
          <p:cNvSpPr/>
          <p:nvPr userDrawn="1"/>
        </p:nvSpPr>
        <p:spPr>
          <a:xfrm>
            <a:off x="406400" y="6593712"/>
            <a:ext cx="11785600" cy="26428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600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9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599072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l" defTabSz="720072" rtl="0" eaLnBrk="1" latinLnBrk="0" hangingPunct="1">
        <a:lnSpc>
          <a:spcPct val="90000"/>
        </a:lnSpc>
        <a:spcBef>
          <a:spcPct val="0"/>
        </a:spcBef>
        <a:buNone/>
        <a:defRPr sz="2940" kern="1200">
          <a:solidFill>
            <a:srgbClr val="72BF44"/>
          </a:solidFill>
          <a:latin typeface="+mj-lt"/>
          <a:ea typeface="+mj-ea"/>
          <a:cs typeface="+mj-cs"/>
        </a:defRPr>
      </a:lvl1pPr>
    </p:titleStyle>
    <p:bodyStyle>
      <a:lvl1pPr marL="180018" indent="-180018" algn="l" defTabSz="720072" rtl="0" eaLnBrk="1" latinLnBrk="0" hangingPunct="1">
        <a:lnSpc>
          <a:spcPct val="90000"/>
        </a:lnSpc>
        <a:spcBef>
          <a:spcPts val="789"/>
        </a:spcBef>
        <a:buClr>
          <a:srgbClr val="72BF44"/>
        </a:buClr>
        <a:buFont typeface="Wingdings" pitchFamily="2" charset="2"/>
        <a:buChar char="§"/>
        <a:defRPr sz="2205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1pPr>
      <a:lvl2pPr marL="540055" indent="-180018" algn="l" defTabSz="720072" rtl="0" eaLnBrk="1" latinLnBrk="0" hangingPunct="1">
        <a:lnSpc>
          <a:spcPct val="90000"/>
        </a:lnSpc>
        <a:spcBef>
          <a:spcPts val="394"/>
        </a:spcBef>
        <a:buClr>
          <a:srgbClr val="72BF44"/>
        </a:buClr>
        <a:buFont typeface="System Font Regular"/>
        <a:buChar char="&gt;"/>
        <a:defRPr sz="189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2pPr>
      <a:lvl3pPr marL="900091" indent="-180018" algn="l" defTabSz="720072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575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3pPr>
      <a:lvl4pPr marL="1260127" indent="-180018" algn="l" defTabSz="720072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9" kern="1200">
          <a:solidFill>
            <a:schemeClr val="tx1"/>
          </a:solidFill>
          <a:latin typeface="+mn-lt"/>
          <a:ea typeface="+mn-ea"/>
          <a:cs typeface="+mn-cs"/>
        </a:defRPr>
      </a:lvl4pPr>
      <a:lvl5pPr marL="1620163" indent="-180018" algn="l" defTabSz="720072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9" kern="1200">
          <a:solidFill>
            <a:schemeClr val="tx1"/>
          </a:solidFill>
          <a:latin typeface="+mn-lt"/>
          <a:ea typeface="+mn-ea"/>
          <a:cs typeface="+mn-cs"/>
        </a:defRPr>
      </a:lvl5pPr>
      <a:lvl6pPr marL="1980199" indent="-180018" algn="l" defTabSz="720072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9" kern="1200">
          <a:solidFill>
            <a:schemeClr val="tx1"/>
          </a:solidFill>
          <a:latin typeface="+mn-lt"/>
          <a:ea typeface="+mn-ea"/>
          <a:cs typeface="+mn-cs"/>
        </a:defRPr>
      </a:lvl6pPr>
      <a:lvl7pPr marL="2340235" indent="-180018" algn="l" defTabSz="720072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9" kern="1200">
          <a:solidFill>
            <a:schemeClr val="tx1"/>
          </a:solidFill>
          <a:latin typeface="+mn-lt"/>
          <a:ea typeface="+mn-ea"/>
          <a:cs typeface="+mn-cs"/>
        </a:defRPr>
      </a:lvl7pPr>
      <a:lvl8pPr marL="2700270" indent="-180018" algn="l" defTabSz="720072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9" kern="1200">
          <a:solidFill>
            <a:schemeClr val="tx1"/>
          </a:solidFill>
          <a:latin typeface="+mn-lt"/>
          <a:ea typeface="+mn-ea"/>
          <a:cs typeface="+mn-cs"/>
        </a:defRPr>
      </a:lvl8pPr>
      <a:lvl9pPr marL="3060307" indent="-180018" algn="l" defTabSz="720072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20072" rtl="0" eaLnBrk="1" latinLnBrk="0" hangingPunct="1">
        <a:defRPr sz="1419" kern="1200">
          <a:solidFill>
            <a:schemeClr val="tx1"/>
          </a:solidFill>
          <a:latin typeface="+mn-lt"/>
          <a:ea typeface="+mn-ea"/>
          <a:cs typeface="+mn-cs"/>
        </a:defRPr>
      </a:lvl1pPr>
      <a:lvl2pPr marL="360036" algn="l" defTabSz="720072" rtl="0" eaLnBrk="1" latinLnBrk="0" hangingPunct="1">
        <a:defRPr sz="1419" kern="1200">
          <a:solidFill>
            <a:schemeClr val="tx1"/>
          </a:solidFill>
          <a:latin typeface="+mn-lt"/>
          <a:ea typeface="+mn-ea"/>
          <a:cs typeface="+mn-cs"/>
        </a:defRPr>
      </a:lvl2pPr>
      <a:lvl3pPr marL="720072" algn="l" defTabSz="720072" rtl="0" eaLnBrk="1" latinLnBrk="0" hangingPunct="1">
        <a:defRPr sz="1419" kern="1200">
          <a:solidFill>
            <a:schemeClr val="tx1"/>
          </a:solidFill>
          <a:latin typeface="+mn-lt"/>
          <a:ea typeface="+mn-ea"/>
          <a:cs typeface="+mn-cs"/>
        </a:defRPr>
      </a:lvl3pPr>
      <a:lvl4pPr marL="1080108" algn="l" defTabSz="720072" rtl="0" eaLnBrk="1" latinLnBrk="0" hangingPunct="1">
        <a:defRPr sz="1419" kern="1200">
          <a:solidFill>
            <a:schemeClr val="tx1"/>
          </a:solidFill>
          <a:latin typeface="+mn-lt"/>
          <a:ea typeface="+mn-ea"/>
          <a:cs typeface="+mn-cs"/>
        </a:defRPr>
      </a:lvl4pPr>
      <a:lvl5pPr marL="1440144" algn="l" defTabSz="720072" rtl="0" eaLnBrk="1" latinLnBrk="0" hangingPunct="1">
        <a:defRPr sz="1419" kern="1200">
          <a:solidFill>
            <a:schemeClr val="tx1"/>
          </a:solidFill>
          <a:latin typeface="+mn-lt"/>
          <a:ea typeface="+mn-ea"/>
          <a:cs typeface="+mn-cs"/>
        </a:defRPr>
      </a:lvl5pPr>
      <a:lvl6pPr marL="1800180" algn="l" defTabSz="720072" rtl="0" eaLnBrk="1" latinLnBrk="0" hangingPunct="1">
        <a:defRPr sz="1419" kern="1200">
          <a:solidFill>
            <a:schemeClr val="tx1"/>
          </a:solidFill>
          <a:latin typeface="+mn-lt"/>
          <a:ea typeface="+mn-ea"/>
          <a:cs typeface="+mn-cs"/>
        </a:defRPr>
      </a:lvl6pPr>
      <a:lvl7pPr marL="2160217" algn="l" defTabSz="720072" rtl="0" eaLnBrk="1" latinLnBrk="0" hangingPunct="1">
        <a:defRPr sz="1419" kern="1200">
          <a:solidFill>
            <a:schemeClr val="tx1"/>
          </a:solidFill>
          <a:latin typeface="+mn-lt"/>
          <a:ea typeface="+mn-ea"/>
          <a:cs typeface="+mn-cs"/>
        </a:defRPr>
      </a:lvl7pPr>
      <a:lvl8pPr marL="2520252" algn="l" defTabSz="720072" rtl="0" eaLnBrk="1" latinLnBrk="0" hangingPunct="1">
        <a:defRPr sz="1419" kern="1200">
          <a:solidFill>
            <a:schemeClr val="tx1"/>
          </a:solidFill>
          <a:latin typeface="+mn-lt"/>
          <a:ea typeface="+mn-ea"/>
          <a:cs typeface="+mn-cs"/>
        </a:defRPr>
      </a:lvl8pPr>
      <a:lvl9pPr marL="2880288" algn="l" defTabSz="720072" rtl="0" eaLnBrk="1" latinLnBrk="0" hangingPunct="1">
        <a:defRPr sz="14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A2E6B0-096C-4169-9362-FB3C79BC1D22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D907F7-1FCC-4942-8F32-2C764FF11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519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48466E-2671-3529-AE90-B55781E91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02D115-7ECD-3E96-77C0-987E0E062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F2BE6-5761-6A90-F120-0AA5DB64F7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51D3C9-447E-483F-B7B8-63D53567FB58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BE3CA4-57F8-7ED8-1171-68922C453D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DFDD5-14A4-6678-4028-709C7D09A1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B4D657-59C2-402D-9407-EE02E48B66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638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9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7C62DC7-492D-D7B1-509D-E1851A74CC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199" y="609600"/>
            <a:ext cx="1036360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6202" tIns="188101" rIns="376202" bIns="18810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CB73F05-1B30-11B6-D3EF-2BC6C7A19F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199" y="1981200"/>
            <a:ext cx="10363603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6202" tIns="188101" rIns="376202" bIns="18810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B8DB38B-68E8-70BE-C5AA-69B03492AE0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198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6202" tIns="188101" rIns="376202" bIns="188101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50">
                <a:latin typeface="Times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0D49479-06B3-60B3-0F02-36286B3CADF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802" y="6248400"/>
            <a:ext cx="386039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6202" tIns="188101" rIns="376202" bIns="188101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50">
                <a:latin typeface="Times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C62D87F-91C0-97AE-28B5-5CBFB532711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802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6202" tIns="188101" rIns="376202" bIns="188101" numCol="1" anchor="t" anchorCtr="0" compatLnSpc="1">
            <a:prstTxWarp prst="textNoShape">
              <a:avLst/>
            </a:prstTxWarp>
          </a:bodyPr>
          <a:lstStyle>
            <a:lvl1pPr algn="r">
              <a:defRPr sz="1450"/>
            </a:lvl1pPr>
          </a:lstStyle>
          <a:p>
            <a:pPr>
              <a:defRPr/>
            </a:pPr>
            <a:fld id="{B3BEFF72-A1A8-42D6-AAE5-691B33AFCB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0152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</p:sldLayoutIdLst>
  <p:txStyles>
    <p:titleStyle>
      <a:lvl1pPr algn="ctr" defTabSz="940594" rtl="0" eaLnBrk="0" fontAlgn="base" hangingPunct="0">
        <a:spcBef>
          <a:spcPct val="0"/>
        </a:spcBef>
        <a:spcAft>
          <a:spcPct val="0"/>
        </a:spcAft>
        <a:defRPr sz="4525">
          <a:solidFill>
            <a:schemeClr val="tx2"/>
          </a:solidFill>
          <a:latin typeface="+mj-lt"/>
          <a:ea typeface="+mj-ea"/>
          <a:cs typeface="+mj-cs"/>
        </a:defRPr>
      </a:lvl1pPr>
      <a:lvl2pPr algn="ctr" defTabSz="940594" rtl="0" eaLnBrk="0" fontAlgn="base" hangingPunct="0">
        <a:spcBef>
          <a:spcPct val="0"/>
        </a:spcBef>
        <a:spcAft>
          <a:spcPct val="0"/>
        </a:spcAft>
        <a:defRPr sz="4525">
          <a:solidFill>
            <a:schemeClr val="tx2"/>
          </a:solidFill>
          <a:latin typeface="Georgia" pitchFamily="18" charset="0"/>
        </a:defRPr>
      </a:lvl2pPr>
      <a:lvl3pPr algn="ctr" defTabSz="940594" rtl="0" eaLnBrk="0" fontAlgn="base" hangingPunct="0">
        <a:spcBef>
          <a:spcPct val="0"/>
        </a:spcBef>
        <a:spcAft>
          <a:spcPct val="0"/>
        </a:spcAft>
        <a:defRPr sz="4525">
          <a:solidFill>
            <a:schemeClr val="tx2"/>
          </a:solidFill>
          <a:latin typeface="Georgia" pitchFamily="18" charset="0"/>
        </a:defRPr>
      </a:lvl3pPr>
      <a:lvl4pPr algn="ctr" defTabSz="940594" rtl="0" eaLnBrk="0" fontAlgn="base" hangingPunct="0">
        <a:spcBef>
          <a:spcPct val="0"/>
        </a:spcBef>
        <a:spcAft>
          <a:spcPct val="0"/>
        </a:spcAft>
        <a:defRPr sz="4525">
          <a:solidFill>
            <a:schemeClr val="tx2"/>
          </a:solidFill>
          <a:latin typeface="Georgia" pitchFamily="18" charset="0"/>
        </a:defRPr>
      </a:lvl4pPr>
      <a:lvl5pPr algn="ctr" defTabSz="940594" rtl="0" eaLnBrk="0" fontAlgn="base" hangingPunct="0">
        <a:spcBef>
          <a:spcPct val="0"/>
        </a:spcBef>
        <a:spcAft>
          <a:spcPct val="0"/>
        </a:spcAft>
        <a:defRPr sz="4525">
          <a:solidFill>
            <a:schemeClr val="tx2"/>
          </a:solidFill>
          <a:latin typeface="Georgia" pitchFamily="18" charset="0"/>
        </a:defRPr>
      </a:lvl5pPr>
      <a:lvl6pPr marL="114300" algn="ctr" defTabSz="940594" rtl="0" fontAlgn="base">
        <a:spcBef>
          <a:spcPct val="0"/>
        </a:spcBef>
        <a:spcAft>
          <a:spcPct val="0"/>
        </a:spcAft>
        <a:defRPr sz="4525">
          <a:solidFill>
            <a:schemeClr val="tx2"/>
          </a:solidFill>
          <a:latin typeface="Times" pitchFamily="18" charset="0"/>
        </a:defRPr>
      </a:lvl6pPr>
      <a:lvl7pPr marL="228600" algn="ctr" defTabSz="940594" rtl="0" fontAlgn="base">
        <a:spcBef>
          <a:spcPct val="0"/>
        </a:spcBef>
        <a:spcAft>
          <a:spcPct val="0"/>
        </a:spcAft>
        <a:defRPr sz="4525">
          <a:solidFill>
            <a:schemeClr val="tx2"/>
          </a:solidFill>
          <a:latin typeface="Times" pitchFamily="18" charset="0"/>
        </a:defRPr>
      </a:lvl7pPr>
      <a:lvl8pPr marL="342900" algn="ctr" defTabSz="940594" rtl="0" fontAlgn="base">
        <a:spcBef>
          <a:spcPct val="0"/>
        </a:spcBef>
        <a:spcAft>
          <a:spcPct val="0"/>
        </a:spcAft>
        <a:defRPr sz="4525">
          <a:solidFill>
            <a:schemeClr val="tx2"/>
          </a:solidFill>
          <a:latin typeface="Times" pitchFamily="18" charset="0"/>
        </a:defRPr>
      </a:lvl8pPr>
      <a:lvl9pPr marL="457200" algn="ctr" defTabSz="940594" rtl="0" fontAlgn="base">
        <a:spcBef>
          <a:spcPct val="0"/>
        </a:spcBef>
        <a:spcAft>
          <a:spcPct val="0"/>
        </a:spcAft>
        <a:defRPr sz="4525">
          <a:solidFill>
            <a:schemeClr val="tx2"/>
          </a:solidFill>
          <a:latin typeface="Times" pitchFamily="18" charset="0"/>
        </a:defRPr>
      </a:lvl9pPr>
    </p:titleStyle>
    <p:bodyStyle>
      <a:lvl1pPr marL="352822" indent="-352822" algn="l" defTabSz="940594" rtl="0" eaLnBrk="0" fontAlgn="base" hangingPunct="0">
        <a:spcBef>
          <a:spcPct val="20000"/>
        </a:spcBef>
        <a:spcAft>
          <a:spcPct val="0"/>
        </a:spcAft>
        <a:buChar char="•"/>
        <a:defRPr sz="3300">
          <a:solidFill>
            <a:schemeClr val="tx1"/>
          </a:solidFill>
          <a:latin typeface="+mn-lt"/>
          <a:ea typeface="+mn-ea"/>
          <a:cs typeface="+mn-cs"/>
        </a:defRPr>
      </a:lvl1pPr>
      <a:lvl2pPr marL="763985" indent="-293688" algn="l" defTabSz="940594" rtl="0" eaLnBrk="0" fontAlgn="base" hangingPunct="0">
        <a:spcBef>
          <a:spcPct val="20000"/>
        </a:spcBef>
        <a:spcAft>
          <a:spcPct val="0"/>
        </a:spcAft>
        <a:buChar char="–"/>
        <a:defRPr sz="2875">
          <a:solidFill>
            <a:schemeClr val="tx1"/>
          </a:solidFill>
          <a:latin typeface="+mn-lt"/>
        </a:defRPr>
      </a:lvl2pPr>
      <a:lvl3pPr marL="1175544" indent="-234950" algn="l" defTabSz="940594" rtl="0" eaLnBrk="0" fontAlgn="base" hangingPunct="0">
        <a:spcBef>
          <a:spcPct val="20000"/>
        </a:spcBef>
        <a:spcAft>
          <a:spcPct val="0"/>
        </a:spcAft>
        <a:buChar char="•"/>
        <a:defRPr sz="2475">
          <a:solidFill>
            <a:schemeClr val="tx1"/>
          </a:solidFill>
          <a:latin typeface="+mn-lt"/>
        </a:defRPr>
      </a:lvl3pPr>
      <a:lvl4pPr marL="1645841" indent="-234950" algn="l" defTabSz="940594" rtl="0" eaLnBrk="0" fontAlgn="base" hangingPunct="0">
        <a:spcBef>
          <a:spcPct val="20000"/>
        </a:spcBef>
        <a:spcAft>
          <a:spcPct val="0"/>
        </a:spcAft>
        <a:buChar char="–"/>
        <a:defRPr sz="2050">
          <a:solidFill>
            <a:schemeClr val="tx1"/>
          </a:solidFill>
          <a:latin typeface="+mn-lt"/>
        </a:defRPr>
      </a:lvl4pPr>
      <a:lvl5pPr marL="2116138" indent="-234950" algn="l" defTabSz="940594" rtl="0" eaLnBrk="0" fontAlgn="base" hangingPunct="0">
        <a:spcBef>
          <a:spcPct val="20000"/>
        </a:spcBef>
        <a:spcAft>
          <a:spcPct val="0"/>
        </a:spcAft>
        <a:buChar char="»"/>
        <a:defRPr sz="2050">
          <a:solidFill>
            <a:schemeClr val="tx1"/>
          </a:solidFill>
          <a:latin typeface="+mn-lt"/>
        </a:defRPr>
      </a:lvl5pPr>
      <a:lvl6pPr marL="2230438" indent="-234950" algn="l" defTabSz="940594" rtl="0" fontAlgn="base">
        <a:spcBef>
          <a:spcPct val="20000"/>
        </a:spcBef>
        <a:spcAft>
          <a:spcPct val="0"/>
        </a:spcAft>
        <a:buChar char="»"/>
        <a:defRPr sz="2050">
          <a:solidFill>
            <a:schemeClr val="tx1"/>
          </a:solidFill>
          <a:latin typeface="+mn-lt"/>
        </a:defRPr>
      </a:lvl6pPr>
      <a:lvl7pPr marL="2344738" indent="-234950" algn="l" defTabSz="940594" rtl="0" fontAlgn="base">
        <a:spcBef>
          <a:spcPct val="20000"/>
        </a:spcBef>
        <a:spcAft>
          <a:spcPct val="0"/>
        </a:spcAft>
        <a:buChar char="»"/>
        <a:defRPr sz="2050">
          <a:solidFill>
            <a:schemeClr val="tx1"/>
          </a:solidFill>
          <a:latin typeface="+mn-lt"/>
        </a:defRPr>
      </a:lvl7pPr>
      <a:lvl8pPr marL="2459038" indent="-234950" algn="l" defTabSz="940594" rtl="0" fontAlgn="base">
        <a:spcBef>
          <a:spcPct val="20000"/>
        </a:spcBef>
        <a:spcAft>
          <a:spcPct val="0"/>
        </a:spcAft>
        <a:buChar char="»"/>
        <a:defRPr sz="2050">
          <a:solidFill>
            <a:schemeClr val="tx1"/>
          </a:solidFill>
          <a:latin typeface="+mn-lt"/>
        </a:defRPr>
      </a:lvl8pPr>
      <a:lvl9pPr marL="2573338" indent="-234950" algn="l" defTabSz="940594" rtl="0" fontAlgn="base">
        <a:spcBef>
          <a:spcPct val="20000"/>
        </a:spcBef>
        <a:spcAft>
          <a:spcPct val="0"/>
        </a:spcAft>
        <a:buChar char="»"/>
        <a:defRPr sz="205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1pPr>
      <a:lvl2pPr marL="1143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3pPr>
      <a:lvl4pPr marL="3429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4pPr>
      <a:lvl5pPr marL="4572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5pPr>
      <a:lvl6pPr marL="5715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6pPr>
      <a:lvl7pPr marL="6858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7pPr>
      <a:lvl8pPr marL="8001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8pPr>
      <a:lvl9pPr marL="914400" algn="l" defTabSz="228600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219456" y="6629400"/>
            <a:ext cx="365760" cy="10972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6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31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7228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5" Type="http://schemas.openxmlformats.org/officeDocument/2006/relationships/image" Target="../media/image11.png"/><Relationship Id="rId4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7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5" Type="http://schemas.openxmlformats.org/officeDocument/2006/relationships/image" Target="../media/image11.png"/><Relationship Id="rId4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7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5" Type="http://schemas.openxmlformats.org/officeDocument/2006/relationships/image" Target="../media/image11.png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5" Type="http://schemas.openxmlformats.org/officeDocument/2006/relationships/image" Target="../media/image11.png"/><Relationship Id="rId4" Type="http://schemas.openxmlformats.org/officeDocument/2006/relationships/image" Target="../media/image4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5" Type="http://schemas.openxmlformats.org/officeDocument/2006/relationships/image" Target="../media/image11.png"/><Relationship Id="rId4" Type="http://schemas.openxmlformats.org/officeDocument/2006/relationships/image" Target="../media/image4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5" Type="http://schemas.openxmlformats.org/officeDocument/2006/relationships/image" Target="../media/image11.png"/><Relationship Id="rId4" Type="http://schemas.openxmlformats.org/officeDocument/2006/relationships/image" Target="../media/image48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3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7.jpeg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1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49.png"/><Relationship Id="rId16" Type="http://schemas.openxmlformats.org/officeDocument/2006/relationships/image" Target="../media/image70.png"/><Relationship Id="rId1" Type="http://schemas.openxmlformats.org/officeDocument/2006/relationships/slideLayout" Target="../slideLayouts/slideLayout9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5" Type="http://schemas.openxmlformats.org/officeDocument/2006/relationships/image" Target="../media/image69.jpeg"/><Relationship Id="rId10" Type="http://schemas.openxmlformats.org/officeDocument/2006/relationships/diagramData" Target="../diagrams/data2.xml"/><Relationship Id="rId4" Type="http://schemas.openxmlformats.org/officeDocument/2006/relationships/image" Target="../media/image68.jpeg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68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49.png"/><Relationship Id="rId7" Type="http://schemas.openxmlformats.org/officeDocument/2006/relationships/image" Target="../media/image80.png"/><Relationship Id="rId12" Type="http://schemas.openxmlformats.org/officeDocument/2006/relationships/image" Target="../media/image8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9.png"/><Relationship Id="rId11" Type="http://schemas.openxmlformats.org/officeDocument/2006/relationships/hyperlink" Target="https://www.clockwisemd.com/hospitals/1006/appointments/new" TargetMode="External"/><Relationship Id="rId5" Type="http://schemas.openxmlformats.org/officeDocument/2006/relationships/image" Target="../media/image78.png"/><Relationship Id="rId10" Type="http://schemas.openxmlformats.org/officeDocument/2006/relationships/image" Target="../media/image83.png"/><Relationship Id="rId4" Type="http://schemas.openxmlformats.org/officeDocument/2006/relationships/image" Target="../media/image11.png"/><Relationship Id="rId9" Type="http://schemas.openxmlformats.org/officeDocument/2006/relationships/image" Target="../media/image8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3"/>
          </p:nvPr>
        </p:nvSpPr>
        <p:spPr>
          <a:xfrm>
            <a:off x="579917" y="2856937"/>
            <a:ext cx="11150888" cy="3509302"/>
          </a:xfrm>
        </p:spPr>
        <p:txBody>
          <a:bodyPr>
            <a:noAutofit/>
          </a:bodyPr>
          <a:lstStyle/>
          <a:p>
            <a:pPr algn="ctr" fontAlgn="t"/>
            <a:endParaRPr lang="en-US" sz="1600" b="1" dirty="0"/>
          </a:p>
          <a:p>
            <a:pPr algn="ctr" fontAlgn="t"/>
            <a:r>
              <a:rPr lang="en-US" sz="1600" b="1" dirty="0"/>
              <a:t>Mountain Area Health Education Center</a:t>
            </a:r>
            <a:r>
              <a:rPr lang="en-US" sz="1600" dirty="0"/>
              <a:t> </a:t>
            </a:r>
          </a:p>
          <a:p>
            <a:pPr algn="ctr"/>
            <a:r>
              <a:rPr lang="en-US" sz="1600" b="1" dirty="0"/>
              <a:t>Aurora Health Care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600" dirty="0"/>
              <a:t>OBGYN Waste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600" dirty="0"/>
              <a:t>AI FM</a:t>
            </a:r>
          </a:p>
          <a:p>
            <a:pPr algn="ctr" fontAlgn="t"/>
            <a:r>
              <a:rPr lang="en-US" sz="1600" b="1" dirty="0"/>
              <a:t>St. Lukes University Health Network</a:t>
            </a:r>
          </a:p>
          <a:p>
            <a:pPr marL="285750" indent="-285750" algn="ctr" fontAlgn="t">
              <a:buFont typeface="Arial" panose="020B0604020202020204" pitchFamily="34" charset="0"/>
              <a:buChar char="•"/>
            </a:pPr>
            <a:r>
              <a:rPr lang="en-US" sz="1600" dirty="0"/>
              <a:t>Clinic to Curb </a:t>
            </a:r>
          </a:p>
          <a:p>
            <a:pPr marL="285750" indent="-285750" algn="ctr" fontAlgn="t">
              <a:buFont typeface="Arial" panose="020B0604020202020204" pitchFamily="34" charset="0"/>
              <a:buChar char="•"/>
            </a:pPr>
            <a:r>
              <a:rPr lang="en-US" sz="1600" dirty="0"/>
              <a:t>Resident Clinics</a:t>
            </a:r>
          </a:p>
          <a:p>
            <a:pPr marL="285750" indent="-285750" algn="ctr" fontAlgn="t">
              <a:buFont typeface="Arial" panose="020B0604020202020204" pitchFamily="34" charset="0"/>
              <a:buChar char="•"/>
            </a:pPr>
            <a:r>
              <a:rPr lang="en-US" sz="1600" dirty="0"/>
              <a:t>Rapid Response Sim</a:t>
            </a:r>
          </a:p>
          <a:p>
            <a:pPr algn="ctr"/>
            <a:r>
              <a:rPr lang="en-US" sz="1600" b="1" dirty="0"/>
              <a:t>Ochsner Health</a:t>
            </a:r>
          </a:p>
          <a:p>
            <a:pPr algn="ctr"/>
            <a:r>
              <a:rPr lang="en-US" sz="1600" b="1" dirty="0"/>
              <a:t>Atrium Health CMC</a:t>
            </a:r>
          </a:p>
          <a:p>
            <a:pPr algn="ctr"/>
            <a:endParaRPr lang="en-US" sz="1600" dirty="0"/>
          </a:p>
          <a:p>
            <a:pPr algn="ctr"/>
            <a:endParaRPr lang="en-US" sz="1600" dirty="0"/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1C15B287-F599-4F84-9E04-4ECD45B8E9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45" y="270492"/>
            <a:ext cx="1935573" cy="59506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49D54D1-C346-4FD0-8F4A-063D8FBAA1B3}"/>
              </a:ext>
            </a:extLst>
          </p:cNvPr>
          <p:cNvSpPr txBox="1"/>
          <p:nvPr/>
        </p:nvSpPr>
        <p:spPr>
          <a:xfrm>
            <a:off x="169845" y="6301431"/>
            <a:ext cx="3618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/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NI X Meeting Three Storyboard Presentations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156C59-BEA4-4BDD-92F8-EAD757FE4D61}"/>
              </a:ext>
            </a:extLst>
          </p:cNvPr>
          <p:cNvSpPr txBox="1"/>
          <p:nvPr/>
        </p:nvSpPr>
        <p:spPr>
          <a:xfrm>
            <a:off x="490875" y="211297"/>
            <a:ext cx="1121024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/>
            <a:r>
              <a:rPr lang="en-US" sz="3200" b="1" dirty="0">
                <a:solidFill>
                  <a:srgbClr val="70AD47"/>
                </a:solidFill>
              </a:rPr>
              <a:t>WELCOME COHORT THREE! </a:t>
            </a:r>
          </a:p>
          <a:p>
            <a:pPr algn="ctr" defTabSz="609585"/>
            <a:endParaRPr lang="en-US" sz="1800" i="1" dirty="0">
              <a:solidFill>
                <a:schemeClr val="bg2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041215-A7D5-1ABB-0703-25061ADD475A}"/>
              </a:ext>
            </a:extLst>
          </p:cNvPr>
          <p:cNvSpPr txBox="1"/>
          <p:nvPr/>
        </p:nvSpPr>
        <p:spPr>
          <a:xfrm>
            <a:off x="377113" y="1041055"/>
            <a:ext cx="1059889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1600" b="1" i="1" dirty="0">
                <a:solidFill>
                  <a:srgbClr val="92D050"/>
                </a:solidFill>
              </a:rPr>
              <a:t>Facilitators: </a:t>
            </a:r>
            <a:r>
              <a:rPr lang="en-US" sz="1600" i="1" dirty="0">
                <a:solidFill>
                  <a:schemeClr val="bg2">
                    <a:lumMod val="50000"/>
                  </a:schemeClr>
                </a:solidFill>
              </a:rPr>
              <a:t>Kelly Ussery-Kronhaus, MD, FAAFP, Hackensack Meridian Health Ocean University Medical Center  and  Theresa Azevedo Rousso, MPA, Regional Senior Director and Designated Institutional Official, Kaiser Permanente Northern California </a:t>
            </a:r>
            <a:endParaRPr lang="en-US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endParaRPr lang="en-US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en-US" sz="1600" b="1" i="1" dirty="0">
                <a:solidFill>
                  <a:srgbClr val="92D050"/>
                </a:solidFill>
              </a:rPr>
              <a:t>National Advisory Council:  </a:t>
            </a:r>
            <a:r>
              <a:rPr lang="en-US" sz="1600" i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Lisa Crouse, MD, MS, FACOG, Senior Vice President, Institutional and Program Accreditation and Julie Dagam, PharmD, BCPS, FASHP, FPSW, Director, Residency Accreditation Services, American Society of Health System Pharmacists</a:t>
            </a:r>
          </a:p>
        </p:txBody>
      </p:sp>
    </p:spTree>
    <p:extLst>
      <p:ext uri="{BB962C8B-B14F-4D97-AF65-F5344CB8AC3E}">
        <p14:creationId xmlns:p14="http://schemas.microsoft.com/office/powerpoint/2010/main" val="444888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292B1-4640-4ABB-844B-EA84F3B78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0115" y="5654842"/>
            <a:ext cx="8033085" cy="844586"/>
          </a:xfrm>
        </p:spPr>
        <p:txBody>
          <a:bodyPr>
            <a:normAutofit fontScale="77500" lnSpcReduction="20000"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buNone/>
            </a:pPr>
            <a:endParaRPr lang="en-US" sz="2000" dirty="0">
              <a:solidFill>
                <a:schemeClr val="bg2">
                  <a:lumMod val="50000"/>
                </a:schemeClr>
              </a:solidFill>
            </a:endParaRPr>
          </a:p>
          <a:p>
            <a:pPr indent="0" algn="ctr">
              <a:buNone/>
            </a:pPr>
            <a:r>
              <a:rPr lang="en-US" sz="1800" i="1" dirty="0">
                <a:solidFill>
                  <a:schemeClr val="bg2">
                    <a:lumMod val="50000"/>
                  </a:schemeClr>
                </a:solidFill>
              </a:rPr>
              <a:t>1:00 – 1:10 pm: Suggested Break time</a:t>
            </a:r>
          </a:p>
          <a:p>
            <a:pPr indent="0" algn="ctr">
              <a:buNone/>
            </a:pPr>
            <a:r>
              <a:rPr lang="en-US" sz="1800" i="1" dirty="0">
                <a:solidFill>
                  <a:schemeClr val="bg2">
                    <a:lumMod val="50000"/>
                  </a:schemeClr>
                </a:solidFill>
              </a:rPr>
              <a:t> (Facilitators and team to determine when/if a short break is needed)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2118D5-0B3A-4C23-AB0B-60A5F2322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7572" y="4878774"/>
            <a:ext cx="1398137" cy="13493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22568A-74E5-569A-8348-99541FAFE463}"/>
              </a:ext>
            </a:extLst>
          </p:cNvPr>
          <p:cNvSpPr txBox="1">
            <a:spLocks/>
          </p:cNvSpPr>
          <p:nvPr/>
        </p:nvSpPr>
        <p:spPr>
          <a:xfrm>
            <a:off x="741110" y="422740"/>
            <a:ext cx="9910848" cy="4806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defPPr>
              <a:defRPr lang="en-US"/>
            </a:defPPr>
            <a:lvl1pPr marL="0" algn="l" defTabSz="60958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accent6"/>
                </a:solidFill>
              </a:rPr>
              <a:t> </a:t>
            </a:r>
          </a:p>
          <a:p>
            <a:endParaRPr lang="en-US" b="1" dirty="0">
              <a:solidFill>
                <a:schemeClr val="accent6"/>
              </a:solidFill>
            </a:endParaRPr>
          </a:p>
          <a:p>
            <a:r>
              <a:rPr lang="en-US" b="1" dirty="0">
                <a:solidFill>
                  <a:schemeClr val="accent6"/>
                </a:solidFill>
              </a:rPr>
              <a:t>11:35 – 1:45 pm: Storyboard Presentations </a:t>
            </a:r>
          </a:p>
          <a:p>
            <a:endParaRPr lang="en-US" sz="2100" dirty="0">
              <a:solidFill>
                <a:schemeClr val="accent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Welcome &amp; Introductions</a:t>
            </a:r>
          </a:p>
          <a:p>
            <a:endParaRPr lang="en-US" sz="2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en-US" sz="2100" b="1" i="1" dirty="0">
                <a:solidFill>
                  <a:srgbClr val="92D050"/>
                </a:solidFill>
              </a:rPr>
              <a:t>Facilitators: </a:t>
            </a:r>
          </a:p>
          <a:p>
            <a:pPr lvl="1"/>
            <a:endParaRPr lang="en-US" sz="2100" b="1" i="1" dirty="0">
              <a:solidFill>
                <a:srgbClr val="92D050"/>
              </a:solidFill>
            </a:endParaRPr>
          </a:p>
          <a:p>
            <a:pPr marL="895335" lvl="1" indent="-285750">
              <a:buFont typeface="Wingdings" panose="05000000000000000000" pitchFamily="2" charset="2"/>
              <a:buChar char="Ø"/>
            </a:pPr>
            <a:r>
              <a:rPr lang="en-US" sz="2100" i="1" dirty="0">
                <a:solidFill>
                  <a:schemeClr val="bg2">
                    <a:lumMod val="50000"/>
                  </a:schemeClr>
                </a:solidFill>
              </a:rPr>
              <a:t>Kelly Ussery-Kronhaus, MD, FAAFP, Hackensack Meridian Health Ocean University Medical Center </a:t>
            </a:r>
          </a:p>
          <a:p>
            <a:pPr marL="895335" lvl="1" indent="-285750">
              <a:buFont typeface="Wingdings" panose="05000000000000000000" pitchFamily="2" charset="2"/>
              <a:buChar char="Ø"/>
            </a:pPr>
            <a:endParaRPr lang="en-US" sz="2100" i="1" dirty="0">
              <a:solidFill>
                <a:schemeClr val="bg2">
                  <a:lumMod val="50000"/>
                </a:schemeClr>
              </a:solidFill>
            </a:endParaRPr>
          </a:p>
          <a:p>
            <a:pPr marL="895335" lvl="1" indent="-285750">
              <a:buFont typeface="Wingdings" panose="05000000000000000000" pitchFamily="2" charset="2"/>
              <a:buChar char="Ø"/>
            </a:pPr>
            <a:r>
              <a:rPr lang="en-US" sz="2100" i="1" dirty="0">
                <a:solidFill>
                  <a:schemeClr val="bg2">
                    <a:lumMod val="50000"/>
                  </a:schemeClr>
                </a:solidFill>
              </a:rPr>
              <a:t>Theresa Azevedo Rousso, MPA, Regional Senior Director and Designated Institutional Official, Kaiser Permanente Northern California </a:t>
            </a:r>
            <a:endParaRPr lang="en-US" sz="21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endParaRPr lang="en-US" sz="21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en-US" sz="2100" b="1" i="1" dirty="0">
                <a:solidFill>
                  <a:srgbClr val="92D050"/>
                </a:solidFill>
              </a:rPr>
              <a:t>National Advisory Council:  </a:t>
            </a:r>
          </a:p>
          <a:p>
            <a:pPr lvl="1"/>
            <a:endParaRPr lang="en-US" sz="2100" b="1" i="1" dirty="0">
              <a:solidFill>
                <a:srgbClr val="92D050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895335" lvl="1" indent="-285750">
              <a:buFont typeface="Wingdings" panose="05000000000000000000" pitchFamily="2" charset="2"/>
              <a:buChar char="Ø"/>
            </a:pPr>
            <a:r>
              <a:rPr lang="en-US" sz="2100" i="1" dirty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Lisa Crouse, MD, MS, FACOG, Senior Vice President, Institutional and Program Accreditation </a:t>
            </a:r>
          </a:p>
          <a:p>
            <a:pPr marL="895335" lvl="1" indent="-285750">
              <a:buFont typeface="Wingdings" panose="05000000000000000000" pitchFamily="2" charset="2"/>
              <a:buChar char="Ø"/>
            </a:pPr>
            <a:endParaRPr lang="en-US" sz="2100" i="1" dirty="0">
              <a:solidFill>
                <a:schemeClr val="bg2">
                  <a:lumMod val="50000"/>
                </a:schemeClr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895335" lvl="1" indent="-285750">
              <a:buFont typeface="Wingdings" panose="05000000000000000000" pitchFamily="2" charset="2"/>
              <a:buChar char="Ø"/>
            </a:pPr>
            <a:r>
              <a:rPr lang="en-US" sz="2100" i="1" dirty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Julie Dagam, PharmD, BCPS, FASHP, FPSW, Director, Residency Accreditation Services, American Society of Health System Pharmacists</a:t>
            </a:r>
          </a:p>
          <a:p>
            <a:pPr lvl="1"/>
            <a:endParaRPr lang="en-US" sz="21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2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Assign a Timekeeper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8-10 Minute Storyboard Presentations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100" dirty="0">
                <a:solidFill>
                  <a:srgbClr val="92D050"/>
                </a:solidFill>
              </a:rPr>
              <a:t>Purpose: Share &amp; Learn = 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Please provide feedback &amp; join in discussion after each presentation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1:35  – 1:45:  Overall Reflections from Facilitator &amp; National Advisory Council </a:t>
            </a:r>
          </a:p>
          <a:p>
            <a:endParaRPr lang="en-US" b="1" dirty="0">
              <a:solidFill>
                <a:schemeClr val="accent6"/>
              </a:solidFill>
            </a:endParaRPr>
          </a:p>
          <a:p>
            <a:endParaRPr lang="en-US" sz="3400" b="1" dirty="0">
              <a:solidFill>
                <a:schemeClr val="accent6"/>
              </a:solidFill>
            </a:endParaRPr>
          </a:p>
          <a:p>
            <a:endParaRPr lang="en-US" sz="3400" b="1" dirty="0">
              <a:solidFill>
                <a:schemeClr val="accent6"/>
              </a:solidFill>
            </a:endParaRPr>
          </a:p>
          <a:p>
            <a:endParaRPr lang="en-US" sz="3400" b="1" dirty="0">
              <a:solidFill>
                <a:schemeClr val="accent6"/>
              </a:solidFill>
            </a:endParaRPr>
          </a:p>
          <a:p>
            <a:endParaRPr lang="en-US" sz="3400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589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83195"/>
            <a:ext cx="10460736" cy="4684996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>
                <a:solidFill>
                  <a:srgbClr val="92D050"/>
                </a:solidFill>
              </a:rPr>
              <a:t>Mountain Area Health Education Center</a:t>
            </a:r>
            <a:br>
              <a:rPr lang="en-US" sz="3200" dirty="0"/>
            </a:br>
            <a:br>
              <a:rPr lang="en-US" sz="3200" dirty="0"/>
            </a:br>
            <a:br>
              <a:rPr lang="en-US" sz="3200" dirty="0">
                <a:solidFill>
                  <a:schemeClr val="accent6"/>
                </a:solidFill>
              </a:rPr>
            </a:br>
            <a:endParaRPr lang="en-US" sz="32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058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&#10;&#10;AI-generated content may be incorrect.">
            <a:extLst>
              <a:ext uri="{FF2B5EF4-FFF2-40B4-BE49-F238E27FC236}">
                <a16:creationId xmlns:a16="http://schemas.microsoft.com/office/drawing/2014/main" id="{3F9FB4EA-B440-B2D8-298A-EB60BFB8E5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2038" y="6128753"/>
            <a:ext cx="992210" cy="315495"/>
          </a:xfrm>
          <a:prstGeom prst="rect">
            <a:avLst/>
          </a:prstGeom>
        </p:spPr>
      </p:pic>
      <p:sp>
        <p:nvSpPr>
          <p:cNvPr id="5" name="Text Box 13">
            <a:extLst>
              <a:ext uri="{FF2B5EF4-FFF2-40B4-BE49-F238E27FC236}">
                <a16:creationId xmlns:a16="http://schemas.microsoft.com/office/drawing/2014/main" id="{99F11805-8D3B-3EF9-BA43-383F9CCE4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9981" y="1057564"/>
            <a:ext cx="9028770" cy="400110"/>
          </a:xfrm>
          <a:prstGeom prst="rect">
            <a:avLst/>
          </a:prstGeom>
          <a:solidFill>
            <a:srgbClr val="72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defTabSz="940594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000" b="1" dirty="0">
                <a:solidFill>
                  <a:prstClr val="white"/>
                </a:solidFill>
                <a:latin typeface="Calibri" panose="020F0502020204030204" pitchFamily="34" charset="0"/>
              </a:rPr>
              <a:t>Introduction: Background &amp; Context</a:t>
            </a:r>
          </a:p>
        </p:txBody>
      </p:sp>
      <p:sp>
        <p:nvSpPr>
          <p:cNvPr id="8" name="Text Box 1283">
            <a:extLst>
              <a:ext uri="{FF2B5EF4-FFF2-40B4-BE49-F238E27FC236}">
                <a16:creationId xmlns:a16="http://schemas.microsoft.com/office/drawing/2014/main" id="{F33BE723-738F-010C-3E45-EAFCB4679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9981" y="1578330"/>
            <a:ext cx="4982793" cy="240065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457200"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0" defTabSz="114300">
              <a:spcBef>
                <a:spcPts val="0"/>
              </a:spcBef>
              <a:buNone/>
              <a:defRPr/>
            </a:pPr>
            <a:r>
              <a:rPr lang="en-US" sz="15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WHY: </a:t>
            </a:r>
            <a:r>
              <a:rPr lang="en-US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 Observations allow real-time feedback &amp; allow learners to grow/develop professional identity </a:t>
            </a:r>
          </a:p>
          <a:p>
            <a:pPr marL="0" defTabSz="114300">
              <a:spcBef>
                <a:spcPts val="0"/>
              </a:spcBef>
              <a:buNone/>
              <a:defRPr/>
            </a:pPr>
            <a:endParaRPr lang="en-US" sz="15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defTabSz="114300">
              <a:spcBef>
                <a:spcPts val="0"/>
              </a:spcBef>
              <a:buNone/>
              <a:defRPr/>
            </a:pPr>
            <a:r>
              <a:rPr lang="en-US" sz="15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HOW:</a:t>
            </a:r>
          </a:p>
          <a:p>
            <a:pPr marL="0" defTabSz="114300">
              <a:spcBef>
                <a:spcPts val="0"/>
              </a:spcBef>
              <a:buNone/>
              <a:defRPr/>
            </a:pPr>
            <a:r>
              <a:rPr lang="en-US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 an inpatient Direct Observation Pilot to evaluate resident performance according to </a:t>
            </a:r>
            <a:r>
              <a:rPr lang="en-US" sz="15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Entrustable</a:t>
            </a:r>
            <a:r>
              <a:rPr lang="en-US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Professional Activities in the inpatient setting modeled on current ambulatory </a:t>
            </a:r>
          </a:p>
          <a:p>
            <a:pPr marL="0" defTabSz="114300">
              <a:spcBef>
                <a:spcPts val="0"/>
              </a:spcBef>
              <a:buNone/>
              <a:defRPr/>
            </a:pPr>
            <a:r>
              <a:rPr lang="en-US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 Observations</a:t>
            </a:r>
          </a:p>
          <a:p>
            <a:pPr marL="0" defTabSz="114300">
              <a:spcBef>
                <a:spcPts val="0"/>
              </a:spcBef>
              <a:buNone/>
              <a:defRPr/>
            </a:pPr>
            <a:endParaRPr lang="en-US" altLang="en-US" sz="15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28A96D72-6615-FB88-8679-47CD11F864D9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xfrm>
            <a:off x="7762989" y="6323002"/>
            <a:ext cx="2937669" cy="24249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5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185738" indent="-71438">
              <a:defRPr sz="205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285750" indent="-57150">
              <a:defRPr sz="205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400050" indent="-57150">
              <a:defRPr sz="205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514350" indent="-57150">
              <a:defRPr sz="205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628650" indent="-57150" eaLnBrk="0" fontAlgn="base" hangingPunct="0">
              <a:spcBef>
                <a:spcPct val="0"/>
              </a:spcBef>
              <a:spcAft>
                <a:spcPct val="0"/>
              </a:spcAft>
              <a:defRPr sz="205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742950" indent="-57150" eaLnBrk="0" fontAlgn="base" hangingPunct="0">
              <a:spcBef>
                <a:spcPct val="0"/>
              </a:spcBef>
              <a:spcAft>
                <a:spcPct val="0"/>
              </a:spcAft>
              <a:defRPr sz="205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857250" indent="-57150" eaLnBrk="0" fontAlgn="base" hangingPunct="0">
              <a:spcBef>
                <a:spcPct val="0"/>
              </a:spcBef>
              <a:spcAft>
                <a:spcPct val="0"/>
              </a:spcAft>
              <a:defRPr sz="205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971550" indent="-57150" eaLnBrk="0" fontAlgn="base" hangingPunct="0">
              <a:spcBef>
                <a:spcPct val="0"/>
              </a:spcBef>
              <a:spcAft>
                <a:spcPct val="0"/>
              </a:spcAft>
              <a:defRPr sz="205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defTabSz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dirty="0">
                <a:solidFill>
                  <a:prstClr val="black"/>
                </a:solidFill>
                <a:latin typeface="Calibri" panose="020F0502020204030204" pitchFamily="34" charset="0"/>
              </a:rPr>
              <a:t>NI X Meeting Three October 9, 2026</a:t>
            </a:r>
          </a:p>
        </p:txBody>
      </p:sp>
      <p:pic>
        <p:nvPicPr>
          <p:cNvPr id="15" name="Picture 6" descr="The image features the logo of the AiAMC, which stands for the Alliance of Independent Academic Medical Centers.&#10;&#10;AI-generated content may be incorrect.">
            <a:extLst>
              <a:ext uri="{FF2B5EF4-FFF2-40B4-BE49-F238E27FC236}">
                <a16:creationId xmlns:a16="http://schemas.microsoft.com/office/drawing/2014/main" id="{74C84AB8-2E2F-A872-FB9B-F36E99943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945" y="193203"/>
            <a:ext cx="1318816" cy="40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5">
            <a:extLst>
              <a:ext uri="{FF2B5EF4-FFF2-40B4-BE49-F238E27FC236}">
                <a16:creationId xmlns:a16="http://schemas.microsoft.com/office/drawing/2014/main" id="{6917AD5B-BC97-CD16-1522-3EFC62EB6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9988" y="152003"/>
            <a:ext cx="7200900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940594" eaLnBrk="0" fontAlgn="base" hangingPunct="0"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alibri" pitchFamily="34" charset="0"/>
                <a:cs typeface="Calibri" pitchFamily="34" charset="0"/>
              </a:rPr>
              <a:t>Implementing Inpatient Direct Observations</a:t>
            </a:r>
          </a:p>
          <a:p>
            <a:pPr algn="ctr" defTabSz="940594" eaLnBrk="0" fontAlgn="base" hangingPunct="0">
              <a:spcAft>
                <a:spcPct val="0"/>
              </a:spcAft>
              <a:defRPr/>
            </a:pPr>
            <a:r>
              <a:rPr lang="en-US" sz="1000" b="1" dirty="0">
                <a:solidFill>
                  <a:prstClr val="black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alibri" pitchFamily="34" charset="0"/>
                <a:cs typeface="Calibri" pitchFamily="34" charset="0"/>
              </a:rPr>
              <a:t>Alyssa </a:t>
            </a:r>
            <a:r>
              <a:rPr lang="en-US" sz="10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alibri" pitchFamily="34" charset="0"/>
                <a:cs typeface="Calibri" pitchFamily="34" charset="0"/>
              </a:rPr>
              <a:t>DeMutis</a:t>
            </a:r>
            <a:r>
              <a:rPr lang="en-US" sz="1000" b="1" dirty="0">
                <a:solidFill>
                  <a:prstClr val="black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alibri" pitchFamily="34" charset="0"/>
                <a:cs typeface="Calibri" pitchFamily="34" charset="0"/>
              </a:rPr>
              <a:t> DO, Alec Knupp MD,</a:t>
            </a:r>
          </a:p>
          <a:p>
            <a:pPr algn="ctr" defTabSz="940594" eaLnBrk="0" fontAlgn="base" hangingPunct="0">
              <a:spcAft>
                <a:spcPct val="0"/>
              </a:spcAft>
              <a:defRPr/>
            </a:pPr>
            <a:r>
              <a:rPr lang="en-US" sz="1000" b="1" dirty="0">
                <a:solidFill>
                  <a:prstClr val="black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alibri" pitchFamily="34" charset="0"/>
                <a:cs typeface="Calibri" pitchFamily="34" charset="0"/>
              </a:rPr>
              <a:t>Nancy Kubiak MD FACP, Melissa McKay MD, Adrian Singson MD FACP</a:t>
            </a:r>
          </a:p>
        </p:txBody>
      </p:sp>
      <p:pic>
        <p:nvPicPr>
          <p:cNvPr id="16" name="Picture 2" descr="Mahec Patient Portal">
            <a:extLst>
              <a:ext uri="{FF2B5EF4-FFF2-40B4-BE49-F238E27FC236}">
                <a16:creationId xmlns:a16="http://schemas.microsoft.com/office/drawing/2014/main" id="{26D423E7-9BF1-CAF4-F392-8B4A2E03C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981" y="144048"/>
            <a:ext cx="1691295" cy="75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4" name="Chart 43">
            <a:extLst>
              <a:ext uri="{FF2B5EF4-FFF2-40B4-BE49-F238E27FC236}">
                <a16:creationId xmlns:a16="http://schemas.microsoft.com/office/drawing/2014/main" id="{BCB05E6A-32EA-C6BA-EED1-299D04F70BE7}"/>
              </a:ext>
            </a:extLst>
          </p:cNvPr>
          <p:cNvGraphicFramePr>
            <a:graphicFrameLocks/>
          </p:cNvGraphicFramePr>
          <p:nvPr/>
        </p:nvGraphicFramePr>
        <p:xfrm>
          <a:off x="6778960" y="1578330"/>
          <a:ext cx="3541170" cy="2565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6" name="Chart 45">
            <a:extLst>
              <a:ext uri="{FF2B5EF4-FFF2-40B4-BE49-F238E27FC236}">
                <a16:creationId xmlns:a16="http://schemas.microsoft.com/office/drawing/2014/main" id="{BE9E3F11-60D6-FA3B-5DD2-AEB67E1C05F9}"/>
              </a:ext>
            </a:extLst>
          </p:cNvPr>
          <p:cNvGraphicFramePr>
            <a:graphicFrameLocks/>
          </p:cNvGraphicFramePr>
          <p:nvPr/>
        </p:nvGraphicFramePr>
        <p:xfrm>
          <a:off x="2177515" y="4117913"/>
          <a:ext cx="4137146" cy="2223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960146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D285A-FF70-B25C-33FB-80BB2F50C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&#10;&#10;AI-generated content may be incorrect.">
            <a:extLst>
              <a:ext uri="{FF2B5EF4-FFF2-40B4-BE49-F238E27FC236}">
                <a16:creationId xmlns:a16="http://schemas.microsoft.com/office/drawing/2014/main" id="{2B93E12D-790E-3365-FBEB-29540A62ED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2038" y="6128753"/>
            <a:ext cx="992210" cy="315495"/>
          </a:xfrm>
          <a:prstGeom prst="rect">
            <a:avLst/>
          </a:prstGeom>
        </p:spPr>
      </p:pic>
      <p:sp>
        <p:nvSpPr>
          <p:cNvPr id="7" name="Text Box 13">
            <a:extLst>
              <a:ext uri="{FF2B5EF4-FFF2-40B4-BE49-F238E27FC236}">
                <a16:creationId xmlns:a16="http://schemas.microsoft.com/office/drawing/2014/main" id="{DE0262DA-A668-CE9C-AE69-BB54399F53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9315" y="133230"/>
            <a:ext cx="8833757" cy="461665"/>
          </a:xfrm>
          <a:prstGeom prst="rect">
            <a:avLst/>
          </a:prstGeom>
          <a:solidFill>
            <a:srgbClr val="72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defTabSz="940594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400" b="1" dirty="0">
                <a:solidFill>
                  <a:prstClr val="white"/>
                </a:solidFill>
                <a:latin typeface="Calibri" panose="020F0502020204030204" pitchFamily="34" charset="0"/>
              </a:rPr>
              <a:t>Aim/Objectives/Alignment</a:t>
            </a:r>
          </a:p>
        </p:txBody>
      </p:sp>
      <p:sp>
        <p:nvSpPr>
          <p:cNvPr id="9" name="Text Box 1283">
            <a:extLst>
              <a:ext uri="{FF2B5EF4-FFF2-40B4-BE49-F238E27FC236}">
                <a16:creationId xmlns:a16="http://schemas.microsoft.com/office/drawing/2014/main" id="{E2AEFDF5-A8F4-CF17-22CB-0A28258FFD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0765" y="781503"/>
            <a:ext cx="8662307" cy="11541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457200"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257175" indent="-142875" defTabSz="940594" eaLnBrk="0" fontAlgn="base" hangingPunct="0"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r>
              <a:rPr lang="en-US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Implementation of Inpatient Direct Observations</a:t>
            </a:r>
          </a:p>
          <a:p>
            <a:pPr marL="257175" indent="-142875" defTabSz="940594" eaLnBrk="0" fontAlgn="base" hangingPunct="0"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r>
              <a:rPr lang="en-US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 resident proficiency in </a:t>
            </a:r>
            <a:r>
              <a:rPr lang="en-US" sz="15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Entrustable</a:t>
            </a:r>
            <a:r>
              <a:rPr lang="en-US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Professional Activities for inpatient wards</a:t>
            </a:r>
          </a:p>
          <a:p>
            <a:pPr marL="257175" indent="-142875" defTabSz="940594" eaLnBrk="0" fontAlgn="base" hangingPunct="0"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r>
              <a:rPr lang="en-US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 faculty proficiency with Direct Observations</a:t>
            </a:r>
          </a:p>
          <a:p>
            <a:pPr marL="257175" indent="-142875" defTabSz="940594" eaLnBrk="0" fontAlgn="base" hangingPunct="0"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endParaRPr lang="en-US" sz="1500" dirty="0">
              <a:solidFill>
                <a:prstClr val="black"/>
              </a:solidFill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E2E5E429-CD1E-0D39-D690-2B71854540BE}"/>
              </a:ext>
            </a:extLst>
          </p:cNvPr>
          <p:cNvGraphicFramePr>
            <a:graphicFrameLocks/>
          </p:cNvGraphicFramePr>
          <p:nvPr/>
        </p:nvGraphicFramePr>
        <p:xfrm>
          <a:off x="1824858" y="2122275"/>
          <a:ext cx="5604321" cy="3612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5897C040-68A1-F81B-710A-0D9DA96FCD70}"/>
              </a:ext>
            </a:extLst>
          </p:cNvPr>
          <p:cNvGrpSpPr/>
          <p:nvPr/>
        </p:nvGrpSpPr>
        <p:grpSpPr>
          <a:xfrm>
            <a:off x="7687812" y="2132214"/>
            <a:ext cx="2699053" cy="3704958"/>
            <a:chOff x="16123028" y="2738576"/>
            <a:chExt cx="10796212" cy="1527059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8B6CC82-01BA-F231-4BFE-743B951E4F6E}"/>
                </a:ext>
              </a:extLst>
            </p:cNvPr>
            <p:cNvGrpSpPr/>
            <p:nvPr/>
          </p:nvGrpSpPr>
          <p:grpSpPr>
            <a:xfrm>
              <a:off x="16172661" y="4999031"/>
              <a:ext cx="10454285" cy="13010142"/>
              <a:chOff x="16172661" y="4999031"/>
              <a:chExt cx="10454285" cy="13010142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2F1773A-3698-F021-E538-AC44D0101ECB}"/>
                  </a:ext>
                </a:extLst>
              </p:cNvPr>
              <p:cNvGrpSpPr/>
              <p:nvPr/>
            </p:nvGrpSpPr>
            <p:grpSpPr>
              <a:xfrm>
                <a:off x="16172661" y="4999031"/>
                <a:ext cx="9990924" cy="13010142"/>
                <a:chOff x="0" y="0"/>
                <a:chExt cx="6063343" cy="8230054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B601380C-68DC-83B7-38EF-2BEE41D2AFD7}"/>
                    </a:ext>
                  </a:extLst>
                </p:cNvPr>
                <p:cNvGrpSpPr/>
                <p:nvPr/>
              </p:nvGrpSpPr>
              <p:grpSpPr>
                <a:xfrm>
                  <a:off x="0" y="0"/>
                  <a:ext cx="6063343" cy="8230054"/>
                  <a:chOff x="0" y="0"/>
                  <a:chExt cx="6063343" cy="8230054"/>
                </a:xfrm>
              </p:grpSpPr>
              <p:pic>
                <p:nvPicPr>
                  <p:cNvPr id="35" name="Picture 34">
                    <a:extLst>
                      <a:ext uri="{FF2B5EF4-FFF2-40B4-BE49-F238E27FC236}">
                        <a16:creationId xmlns:a16="http://schemas.microsoft.com/office/drawing/2014/main" id="{784E40B7-C13A-8BF1-E996-A01E889EE15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5315" y="3004457"/>
                    <a:ext cx="5943600" cy="2583815"/>
                  </a:xfrm>
                  <a:prstGeom prst="rect">
                    <a:avLst/>
                  </a:prstGeom>
                </p:spPr>
              </p:pic>
              <p:pic>
                <p:nvPicPr>
                  <p:cNvPr id="36" name="Picture 35">
                    <a:extLst>
                      <a:ext uri="{FF2B5EF4-FFF2-40B4-BE49-F238E27FC236}">
                        <a16:creationId xmlns:a16="http://schemas.microsoft.com/office/drawing/2014/main" id="{72FDAFDC-7766-4F73-36EF-206649B4D1A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0" y="0"/>
                    <a:ext cx="5943600" cy="2743200"/>
                  </a:xfrm>
                  <a:prstGeom prst="rect">
                    <a:avLst/>
                  </a:prstGeom>
                </p:spPr>
              </p:pic>
              <p:pic>
                <p:nvPicPr>
                  <p:cNvPr id="37" name="Picture 36">
                    <a:extLst>
                      <a:ext uri="{FF2B5EF4-FFF2-40B4-BE49-F238E27FC236}">
                        <a16:creationId xmlns:a16="http://schemas.microsoft.com/office/drawing/2014/main" id="{3D83C058-8049-7957-88BD-7657E847099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19743" y="5693229"/>
                    <a:ext cx="5943600" cy="253682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32" name="Text Box 2">
                  <a:extLst>
                    <a:ext uri="{FF2B5EF4-FFF2-40B4-BE49-F238E27FC236}">
                      <a16:creationId xmlns:a16="http://schemas.microsoft.com/office/drawing/2014/main" id="{998BBFED-FE1C-9060-BD5B-021556E6F5F5}"/>
                    </a:ext>
                  </a:extLst>
                </p:cNvPr>
                <p:cNvSpPr txBox="1"/>
                <p:nvPr/>
              </p:nvSpPr>
              <p:spPr>
                <a:xfrm>
                  <a:off x="2677886" y="1219200"/>
                  <a:ext cx="609600" cy="500743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</p:spPr>
              <p:txBody>
                <a:bodyPr rot="0" spcFirstLastPara="0" vert="horz" wrap="square" lIns="22860" tIns="11430" rIns="22860" bIns="1143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228600" eaLnBrk="0" fontAlgn="base" hangingPunct="0">
                    <a:lnSpc>
                      <a:spcPct val="115000"/>
                    </a:lnSpc>
                    <a:spcBef>
                      <a:spcPct val="0"/>
                    </a:spcBef>
                    <a:spcAft>
                      <a:spcPts val="200"/>
                    </a:spcAft>
                  </a:pPr>
                  <a:r>
                    <a:rPr lang="en-US" sz="550" b="1" kern="100">
                      <a:solidFill>
                        <a:srgbClr val="C00000"/>
                      </a:solidFill>
                      <a:latin typeface="Aptos" panose="020B0004020202020204" pitchFamily="34" charset="0"/>
                      <a:ea typeface="Aptos" panose="020B0004020202020204" pitchFamily="34" charset="0"/>
                      <a:cs typeface="Times New Roman" panose="02020603050405020304" pitchFamily="18" charset="0"/>
                    </a:rPr>
                    <a:t>A</a:t>
                  </a:r>
                  <a:endParaRPr lang="en-US" sz="300" kern="100">
                    <a:solidFill>
                      <a:prstClr val="black"/>
                    </a:solidFill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endParaRPr>
                </a:p>
                <a:p>
                  <a:pPr defTabSz="228600" eaLnBrk="0" fontAlgn="base" hangingPunct="0">
                    <a:lnSpc>
                      <a:spcPct val="115000"/>
                    </a:lnSpc>
                    <a:spcBef>
                      <a:spcPct val="0"/>
                    </a:spcBef>
                    <a:spcAft>
                      <a:spcPts val="200"/>
                    </a:spcAft>
                  </a:pPr>
                  <a:r>
                    <a:rPr lang="en-US" sz="300" kern="100">
                      <a:solidFill>
                        <a:prstClr val="black"/>
                      </a:solidFill>
                      <a:latin typeface="Aptos" panose="020B0004020202020204" pitchFamily="34" charset="0"/>
                      <a:ea typeface="Aptos" panose="020B0004020202020204" pitchFamily="34" charset="0"/>
                      <a:cs typeface="Times New Roman" panose="02020603050405020304" pitchFamily="18" charset="0"/>
                    </a:rPr>
                    <a:t> </a:t>
                  </a:r>
                </a:p>
              </p:txBody>
            </p:sp>
            <p:sp>
              <p:nvSpPr>
                <p:cNvPr id="33" name="Text Box 2">
                  <a:extLst>
                    <a:ext uri="{FF2B5EF4-FFF2-40B4-BE49-F238E27FC236}">
                      <a16:creationId xmlns:a16="http://schemas.microsoft.com/office/drawing/2014/main" id="{E607BB86-EA47-E846-6448-8F7B2503BEED}"/>
                    </a:ext>
                  </a:extLst>
                </p:cNvPr>
                <p:cNvSpPr txBox="1"/>
                <p:nvPr/>
              </p:nvSpPr>
              <p:spPr>
                <a:xfrm>
                  <a:off x="2677886" y="3951514"/>
                  <a:ext cx="609600" cy="500380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</p:spPr>
              <p:txBody>
                <a:bodyPr rot="0" spcFirstLastPara="0" vert="horz" wrap="square" lIns="22860" tIns="11430" rIns="22860" bIns="1143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228600" eaLnBrk="0" fontAlgn="base" hangingPunct="0">
                    <a:lnSpc>
                      <a:spcPct val="115000"/>
                    </a:lnSpc>
                    <a:spcBef>
                      <a:spcPct val="0"/>
                    </a:spcBef>
                    <a:spcAft>
                      <a:spcPts val="200"/>
                    </a:spcAft>
                  </a:pPr>
                  <a:r>
                    <a:rPr lang="en-US" sz="550" b="1" kern="100">
                      <a:solidFill>
                        <a:srgbClr val="C00000"/>
                      </a:solidFill>
                      <a:latin typeface="Aptos" panose="020B0004020202020204" pitchFamily="34" charset="0"/>
                      <a:ea typeface="Aptos" panose="020B0004020202020204" pitchFamily="34" charset="0"/>
                      <a:cs typeface="Times New Roman" panose="02020603050405020304" pitchFamily="18" charset="0"/>
                    </a:rPr>
                    <a:t>B</a:t>
                  </a:r>
                  <a:endParaRPr lang="en-US" sz="300" kern="100">
                    <a:solidFill>
                      <a:prstClr val="black"/>
                    </a:solidFill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endParaRPr>
                </a:p>
                <a:p>
                  <a:pPr defTabSz="228600" eaLnBrk="0" fontAlgn="base" hangingPunct="0">
                    <a:lnSpc>
                      <a:spcPct val="115000"/>
                    </a:lnSpc>
                    <a:spcBef>
                      <a:spcPct val="0"/>
                    </a:spcBef>
                    <a:spcAft>
                      <a:spcPts val="200"/>
                    </a:spcAft>
                  </a:pPr>
                  <a:r>
                    <a:rPr lang="en-US" sz="300" kern="100">
                      <a:solidFill>
                        <a:prstClr val="black"/>
                      </a:solidFill>
                      <a:latin typeface="Aptos" panose="020B0004020202020204" pitchFamily="34" charset="0"/>
                      <a:ea typeface="Aptos" panose="020B0004020202020204" pitchFamily="34" charset="0"/>
                      <a:cs typeface="Times New Roman" panose="02020603050405020304" pitchFamily="18" charset="0"/>
                    </a:rPr>
                    <a:t> </a:t>
                  </a:r>
                </a:p>
              </p:txBody>
            </p:sp>
            <p:sp>
              <p:nvSpPr>
                <p:cNvPr id="34" name="Text Box 2">
                  <a:extLst>
                    <a:ext uri="{FF2B5EF4-FFF2-40B4-BE49-F238E27FC236}">
                      <a16:creationId xmlns:a16="http://schemas.microsoft.com/office/drawing/2014/main" id="{125F9B57-2425-612C-612C-6F4A6756BFBA}"/>
                    </a:ext>
                  </a:extLst>
                </p:cNvPr>
                <p:cNvSpPr txBox="1"/>
                <p:nvPr/>
              </p:nvSpPr>
              <p:spPr>
                <a:xfrm>
                  <a:off x="2677886" y="6781800"/>
                  <a:ext cx="609600" cy="500380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</p:spPr>
              <p:txBody>
                <a:bodyPr rot="0" spcFirstLastPara="0" vert="horz" wrap="square" lIns="22860" tIns="11430" rIns="22860" bIns="1143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228600" eaLnBrk="0" fontAlgn="base" hangingPunct="0">
                    <a:lnSpc>
                      <a:spcPct val="115000"/>
                    </a:lnSpc>
                    <a:spcBef>
                      <a:spcPct val="0"/>
                    </a:spcBef>
                    <a:spcAft>
                      <a:spcPts val="200"/>
                    </a:spcAft>
                  </a:pPr>
                  <a:r>
                    <a:rPr lang="en-US" sz="550" b="1" kern="100">
                      <a:solidFill>
                        <a:srgbClr val="C00000"/>
                      </a:solidFill>
                      <a:latin typeface="Aptos" panose="020B0004020202020204" pitchFamily="34" charset="0"/>
                      <a:ea typeface="Aptos" panose="020B0004020202020204" pitchFamily="34" charset="0"/>
                      <a:cs typeface="Times New Roman" panose="02020603050405020304" pitchFamily="18" charset="0"/>
                    </a:rPr>
                    <a:t>C</a:t>
                  </a:r>
                  <a:endParaRPr lang="en-US" sz="300" kern="100">
                    <a:solidFill>
                      <a:prstClr val="black"/>
                    </a:solidFill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endParaRPr>
                </a:p>
                <a:p>
                  <a:pPr defTabSz="228600" eaLnBrk="0" fontAlgn="base" hangingPunct="0">
                    <a:lnSpc>
                      <a:spcPct val="115000"/>
                    </a:lnSpc>
                    <a:spcBef>
                      <a:spcPct val="0"/>
                    </a:spcBef>
                    <a:spcAft>
                      <a:spcPts val="200"/>
                    </a:spcAft>
                  </a:pPr>
                  <a:r>
                    <a:rPr lang="en-US" sz="300" kern="100">
                      <a:solidFill>
                        <a:prstClr val="black"/>
                      </a:solidFill>
                      <a:latin typeface="Aptos" panose="020B0004020202020204" pitchFamily="34" charset="0"/>
                      <a:ea typeface="Aptos" panose="020B0004020202020204" pitchFamily="34" charset="0"/>
                      <a:cs typeface="Times New Roman" panose="02020603050405020304" pitchFamily="18" charset="0"/>
                    </a:rPr>
                    <a:t> </a:t>
                  </a: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2D269257-34C1-4751-878B-EF113AD3BBC3}"/>
                  </a:ext>
                </a:extLst>
              </p:cNvPr>
              <p:cNvGrpSpPr/>
              <p:nvPr/>
            </p:nvGrpSpPr>
            <p:grpSpPr>
              <a:xfrm>
                <a:off x="22749325" y="5414798"/>
                <a:ext cx="3877621" cy="11802455"/>
                <a:chOff x="22749325" y="5414798"/>
                <a:chExt cx="3877621" cy="11802455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51A80DC4-57F5-288A-D489-1DAB26C5AD06}"/>
                    </a:ext>
                  </a:extLst>
                </p:cNvPr>
                <p:cNvGrpSpPr/>
                <p:nvPr/>
              </p:nvGrpSpPr>
              <p:grpSpPr>
                <a:xfrm>
                  <a:off x="22808596" y="9824750"/>
                  <a:ext cx="3755828" cy="3233016"/>
                  <a:chOff x="22808596" y="9824750"/>
                  <a:chExt cx="3755828" cy="3233016"/>
                </a:xfrm>
              </p:grpSpPr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5D7E236C-7223-67A9-B172-9CC373FA3E6D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22808596" y="11916068"/>
                    <a:ext cx="3425328" cy="1141698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 defTabSz="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600" dirty="0">
                        <a:solidFill>
                          <a:prstClr val="black"/>
                        </a:solidFill>
                        <a:latin typeface="Calibri" panose="020F0502020204030204"/>
                      </a:rPr>
                      <a:t>Time, faculty availability</a:t>
                    </a:r>
                  </a:p>
                </p:txBody>
              </p:sp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04BD1666-6CDF-1D27-C699-6BEC555A0469}"/>
                      </a:ext>
                    </a:extLst>
                  </p:cNvPr>
                  <p:cNvSpPr txBox="1"/>
                  <p:nvPr/>
                </p:nvSpPr>
                <p:spPr>
                  <a:xfrm>
                    <a:off x="22824696" y="11484882"/>
                    <a:ext cx="3718628" cy="1141697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 defTabSz="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600" dirty="0">
                        <a:solidFill>
                          <a:prstClr val="black"/>
                        </a:solidFill>
                        <a:latin typeface="Calibri" panose="020F0502020204030204"/>
                      </a:rPr>
                      <a:t>Direct patient care burden</a:t>
                    </a:r>
                  </a:p>
                </p:txBody>
              </p:sp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46B2EF00-71A1-593F-E9C1-BCE709B402DD}"/>
                      </a:ext>
                    </a:extLst>
                  </p:cNvPr>
                  <p:cNvSpPr txBox="1"/>
                  <p:nvPr/>
                </p:nvSpPr>
                <p:spPr>
                  <a:xfrm>
                    <a:off x="22831728" y="11034611"/>
                    <a:ext cx="3718628" cy="76113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 defTabSz="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600" dirty="0">
                        <a:solidFill>
                          <a:prstClr val="black"/>
                        </a:solidFill>
                        <a:latin typeface="Calibri" panose="020F0502020204030204"/>
                      </a:rPr>
                      <a:t>Administrative burden</a:t>
                    </a: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4BAAF3F3-C14C-EB15-8A7E-BCEB27EDD66E}"/>
                      </a:ext>
                    </a:extLst>
                  </p:cNvPr>
                  <p:cNvSpPr txBox="1"/>
                  <p:nvPr/>
                </p:nvSpPr>
                <p:spPr>
                  <a:xfrm>
                    <a:off x="22845796" y="10645060"/>
                    <a:ext cx="3718628" cy="76113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 defTabSz="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600" dirty="0">
                        <a:solidFill>
                          <a:prstClr val="black"/>
                        </a:solidFill>
                        <a:latin typeface="Calibri" panose="020F0502020204030204"/>
                      </a:rPr>
                      <a:t>Unclear expectations</a:t>
                    </a:r>
                  </a:p>
                </p:txBody>
              </p:sp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828C99CE-DC2B-DA37-6DA1-CB6B2D2033D4}"/>
                      </a:ext>
                    </a:extLst>
                  </p:cNvPr>
                  <p:cNvSpPr txBox="1"/>
                  <p:nvPr/>
                </p:nvSpPr>
                <p:spPr>
                  <a:xfrm>
                    <a:off x="22845796" y="10255505"/>
                    <a:ext cx="3718628" cy="76113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 defTabSz="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600" dirty="0">
                        <a:solidFill>
                          <a:prstClr val="black"/>
                        </a:solidFill>
                        <a:latin typeface="Calibri" panose="020F0502020204030204"/>
                      </a:rPr>
                      <a:t>Faculty availability</a:t>
                    </a:r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E6F2D657-F476-B5F3-9C80-1BC1D42A47CF}"/>
                      </a:ext>
                    </a:extLst>
                  </p:cNvPr>
                  <p:cNvSpPr txBox="1"/>
                  <p:nvPr/>
                </p:nvSpPr>
                <p:spPr>
                  <a:xfrm>
                    <a:off x="22831728" y="9824750"/>
                    <a:ext cx="3718628" cy="76113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 defTabSz="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600" dirty="0">
                        <a:solidFill>
                          <a:prstClr val="black"/>
                        </a:solidFill>
                        <a:latin typeface="Calibri" panose="020F0502020204030204"/>
                      </a:rPr>
                      <a:t>Time constraints</a:t>
                    </a:r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9603323B-C8BE-91D5-31A9-3228BE52A8D5}"/>
                    </a:ext>
                  </a:extLst>
                </p:cNvPr>
                <p:cNvGrpSpPr/>
                <p:nvPr/>
              </p:nvGrpSpPr>
              <p:grpSpPr>
                <a:xfrm>
                  <a:off x="22871118" y="14031129"/>
                  <a:ext cx="3755828" cy="3186124"/>
                  <a:chOff x="22808596" y="9824750"/>
                  <a:chExt cx="3755828" cy="3186124"/>
                </a:xfrm>
              </p:grpSpPr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266198E5-7026-D2FC-4BE8-1235054EBBD8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22808596" y="11869176"/>
                    <a:ext cx="3425328" cy="1141698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 defTabSz="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600" dirty="0">
                        <a:solidFill>
                          <a:prstClr val="black"/>
                        </a:solidFill>
                        <a:latin typeface="Calibri" panose="020F0502020204030204"/>
                      </a:rPr>
                      <a:t>Protected time &amp; faculty development</a:t>
                    </a: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F80A352A-7651-626C-AAFF-DC4EA794C3B8}"/>
                      </a:ext>
                    </a:extLst>
                  </p:cNvPr>
                  <p:cNvSpPr txBox="1"/>
                  <p:nvPr/>
                </p:nvSpPr>
                <p:spPr>
                  <a:xfrm>
                    <a:off x="22824696" y="11461434"/>
                    <a:ext cx="3718628" cy="76113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 defTabSz="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600" dirty="0">
                        <a:solidFill>
                          <a:prstClr val="black"/>
                        </a:solidFill>
                        <a:latin typeface="Calibri" panose="020F0502020204030204"/>
                      </a:rPr>
                      <a:t>Standardized format</a:t>
                    </a: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EB3DE540-4270-DCFA-BBE2-8FAA53449C0B}"/>
                      </a:ext>
                    </a:extLst>
                  </p:cNvPr>
                  <p:cNvSpPr txBox="1"/>
                  <p:nvPr/>
                </p:nvSpPr>
                <p:spPr>
                  <a:xfrm>
                    <a:off x="22831728" y="11034611"/>
                    <a:ext cx="3718628" cy="76113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 defTabSz="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600" dirty="0">
                        <a:solidFill>
                          <a:prstClr val="black"/>
                        </a:solidFill>
                        <a:latin typeface="Calibri" panose="020F0502020204030204"/>
                      </a:rPr>
                      <a:t>Protected time</a:t>
                    </a:r>
                  </a:p>
                </p:txBody>
              </p:sp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2EB3A5A5-1E94-12F6-86E8-B3DE6CA2D146}"/>
                      </a:ext>
                    </a:extLst>
                  </p:cNvPr>
                  <p:cNvSpPr txBox="1"/>
                  <p:nvPr/>
                </p:nvSpPr>
                <p:spPr>
                  <a:xfrm>
                    <a:off x="22845796" y="10645060"/>
                    <a:ext cx="3718628" cy="76113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 defTabSz="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600" dirty="0">
                        <a:solidFill>
                          <a:prstClr val="black"/>
                        </a:solidFill>
                        <a:latin typeface="Calibri" panose="020F0502020204030204"/>
                      </a:rPr>
                      <a:t>Unclear expectations</a:t>
                    </a:r>
                  </a:p>
                </p:txBody>
              </p:sp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F6EF75F9-2B10-E5C7-E92B-3952F3AE07E5}"/>
                      </a:ext>
                    </a:extLst>
                  </p:cNvPr>
                  <p:cNvSpPr txBox="1"/>
                  <p:nvPr/>
                </p:nvSpPr>
                <p:spPr>
                  <a:xfrm>
                    <a:off x="22845796" y="10255505"/>
                    <a:ext cx="3718628" cy="1141697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 defTabSz="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600" dirty="0">
                        <a:solidFill>
                          <a:prstClr val="black"/>
                        </a:solidFill>
                        <a:latin typeface="Calibri" panose="020F0502020204030204"/>
                      </a:rPr>
                      <a:t>Faculty development in coaching/feedback</a:t>
                    </a: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F3E01437-0D86-D2A6-8B36-5F9D6423235F}"/>
                      </a:ext>
                    </a:extLst>
                  </p:cNvPr>
                  <p:cNvSpPr txBox="1"/>
                  <p:nvPr/>
                </p:nvSpPr>
                <p:spPr>
                  <a:xfrm>
                    <a:off x="22831728" y="9824750"/>
                    <a:ext cx="3718628" cy="76113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 defTabSz="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600" dirty="0">
                        <a:solidFill>
                          <a:prstClr val="black"/>
                        </a:solidFill>
                        <a:latin typeface="Calibri" panose="020F0502020204030204"/>
                      </a:rPr>
                      <a:t>Timely feedback</a:t>
                    </a:r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7C3ADF05-42C9-4FC3-550E-C7D954F3DBED}"/>
                    </a:ext>
                  </a:extLst>
                </p:cNvPr>
                <p:cNvGrpSpPr/>
                <p:nvPr/>
              </p:nvGrpSpPr>
              <p:grpSpPr>
                <a:xfrm>
                  <a:off x="22749325" y="5414798"/>
                  <a:ext cx="3742073" cy="2374369"/>
                  <a:chOff x="22822351" y="9824750"/>
                  <a:chExt cx="3742073" cy="2374369"/>
                </a:xfrm>
              </p:grpSpPr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F00B1767-2F9A-32F2-89B2-9AC1392815F5}"/>
                      </a:ext>
                    </a:extLst>
                  </p:cNvPr>
                  <p:cNvSpPr txBox="1"/>
                  <p:nvPr/>
                </p:nvSpPr>
                <p:spPr>
                  <a:xfrm>
                    <a:off x="22824695" y="11437987"/>
                    <a:ext cx="3718629" cy="7611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 defTabSz="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600" dirty="0">
                        <a:solidFill>
                          <a:prstClr val="black"/>
                        </a:solidFill>
                        <a:latin typeface="Calibri" panose="020F0502020204030204"/>
                      </a:rPr>
                      <a:t>Shared decision making</a:t>
                    </a:r>
                  </a:p>
                </p:txBody>
              </p:sp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73D22C7E-6EBB-3012-15FC-0E8C895230C4}"/>
                      </a:ext>
                    </a:extLst>
                  </p:cNvPr>
                  <p:cNvSpPr txBox="1"/>
                  <p:nvPr/>
                </p:nvSpPr>
                <p:spPr>
                  <a:xfrm>
                    <a:off x="22831727" y="11034608"/>
                    <a:ext cx="3718629" cy="7611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 defTabSz="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600" dirty="0">
                        <a:solidFill>
                          <a:prstClr val="black"/>
                        </a:solidFill>
                        <a:latin typeface="Calibri" panose="020F0502020204030204"/>
                      </a:rPr>
                      <a:t>History/physical exam</a:t>
                    </a:r>
                  </a:p>
                </p:txBody>
              </p: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FA271C64-C151-F673-A0EE-1C9641C5BCE2}"/>
                      </a:ext>
                    </a:extLst>
                  </p:cNvPr>
                  <p:cNvSpPr txBox="1"/>
                  <p:nvPr/>
                </p:nvSpPr>
                <p:spPr>
                  <a:xfrm>
                    <a:off x="22822351" y="10645057"/>
                    <a:ext cx="3718629" cy="1141698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 defTabSz="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600" dirty="0">
                        <a:solidFill>
                          <a:prstClr val="black"/>
                        </a:solidFill>
                        <a:latin typeface="Calibri" panose="020F0502020204030204"/>
                      </a:rPr>
                      <a:t>Disclosing adverse events</a:t>
                    </a:r>
                  </a:p>
                </p:txBody>
              </p: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FC0E73DF-4B10-7FE6-D33E-DE48EE669847}"/>
                      </a:ext>
                    </a:extLst>
                  </p:cNvPr>
                  <p:cNvSpPr txBox="1"/>
                  <p:nvPr/>
                </p:nvSpPr>
                <p:spPr>
                  <a:xfrm>
                    <a:off x="22845795" y="10255505"/>
                    <a:ext cx="3718629" cy="7611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 defTabSz="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600" dirty="0">
                        <a:solidFill>
                          <a:prstClr val="black"/>
                        </a:solidFill>
                        <a:latin typeface="Calibri" panose="020F0502020204030204"/>
                      </a:rPr>
                      <a:t>Breaking bad news</a:t>
                    </a:r>
                  </a:p>
                </p:txBody>
              </p: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211A8AA5-B3AE-D854-AACA-85704FF6D357}"/>
                      </a:ext>
                    </a:extLst>
                  </p:cNvPr>
                  <p:cNvSpPr txBox="1"/>
                  <p:nvPr/>
                </p:nvSpPr>
                <p:spPr>
                  <a:xfrm>
                    <a:off x="22831727" y="9824750"/>
                    <a:ext cx="3718629" cy="7611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 defTabSz="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600" dirty="0">
                        <a:solidFill>
                          <a:prstClr val="black"/>
                        </a:solidFill>
                        <a:latin typeface="Calibri" panose="020F0502020204030204"/>
                      </a:rPr>
                      <a:t>Handoff</a:t>
                    </a:r>
                  </a:p>
                </p:txBody>
              </p:sp>
            </p:grpSp>
          </p:grp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A7D8402-3C33-EA38-7758-D3F663A4B7FE}"/>
                </a:ext>
              </a:extLst>
            </p:cNvPr>
            <p:cNvSpPr txBox="1"/>
            <p:nvPr/>
          </p:nvSpPr>
          <p:spPr>
            <a:xfrm>
              <a:off x="16123028" y="2738576"/>
              <a:ext cx="10796212" cy="29176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2286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800" b="1" dirty="0">
                  <a:solidFill>
                    <a:prstClr val="black"/>
                  </a:solidFill>
                  <a:latin typeface="Calibri" panose="020F0502020204030204"/>
                </a:rPr>
                <a:t>Percentage of residents identifying improvement areas for direct observations</a:t>
              </a:r>
            </a:p>
            <a:p>
              <a:pPr algn="ctr" defTabSz="2286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800" dirty="0">
                  <a:solidFill>
                    <a:prstClr val="black"/>
                  </a:solidFill>
                  <a:latin typeface="Calibri" panose="020F0502020204030204"/>
                </a:rPr>
                <a:t>A: Most important Skills/Behaviors</a:t>
              </a:r>
            </a:p>
            <a:p>
              <a:pPr algn="ctr" defTabSz="2286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800" dirty="0">
                  <a:solidFill>
                    <a:prstClr val="black"/>
                  </a:solidFill>
                  <a:latin typeface="Calibri" panose="020F0502020204030204"/>
                </a:rPr>
                <a:t>B: Barriers/Challenges; </a:t>
              </a:r>
            </a:p>
            <a:p>
              <a:pPr algn="ctr" defTabSz="2286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800" dirty="0">
                  <a:solidFill>
                    <a:prstClr val="black"/>
                  </a:solidFill>
                  <a:latin typeface="Calibri" panose="020F0502020204030204"/>
                </a:rPr>
                <a:t>C: How to Improve Value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4614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33D4B-C501-75DC-9622-CCD81D49A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&#10;&#10;AI-generated content may be incorrect.">
            <a:extLst>
              <a:ext uri="{FF2B5EF4-FFF2-40B4-BE49-F238E27FC236}">
                <a16:creationId xmlns:a16="http://schemas.microsoft.com/office/drawing/2014/main" id="{DE5F6007-B1D1-213B-8BA2-D41E3DA89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2038" y="6128753"/>
            <a:ext cx="992210" cy="315495"/>
          </a:xfrm>
          <a:prstGeom prst="rect">
            <a:avLst/>
          </a:prstGeom>
        </p:spPr>
      </p:pic>
      <p:sp>
        <p:nvSpPr>
          <p:cNvPr id="4" name="Text Box 13">
            <a:extLst>
              <a:ext uri="{FF2B5EF4-FFF2-40B4-BE49-F238E27FC236}">
                <a16:creationId xmlns:a16="http://schemas.microsoft.com/office/drawing/2014/main" id="{4EAED7C1-6713-7885-DE38-D95ECFA652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0521" y="191265"/>
            <a:ext cx="9223727" cy="461665"/>
          </a:xfrm>
          <a:prstGeom prst="rect">
            <a:avLst/>
          </a:prstGeom>
          <a:solidFill>
            <a:srgbClr val="72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defTabSz="940594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400" b="1" dirty="0">
                <a:solidFill>
                  <a:prstClr val="white"/>
                </a:solidFill>
                <a:latin typeface="Calibri" panose="020F0502020204030204" pitchFamily="34" charset="0"/>
              </a:rPr>
              <a:t>Measures/Interventions/Changes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FE55F3-6B29-19D5-0DC8-1C588516BE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9316" y="583680"/>
            <a:ext cx="2509708" cy="59960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E431AF-0251-8426-0CD2-403A5EFB5D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9024" y="583680"/>
            <a:ext cx="3120068" cy="54785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6147974-3ECE-5D89-4142-3FE94CB574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681" y="659332"/>
            <a:ext cx="3191084" cy="530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37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484F6-15DC-13C7-773B-C9C663673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&#10;&#10;AI-generated content may be incorrect.">
            <a:extLst>
              <a:ext uri="{FF2B5EF4-FFF2-40B4-BE49-F238E27FC236}">
                <a16:creationId xmlns:a16="http://schemas.microsoft.com/office/drawing/2014/main" id="{2ED677CC-2D43-F57C-9694-3E8F189FFD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2038" y="6128753"/>
            <a:ext cx="992210" cy="315495"/>
          </a:xfrm>
          <a:prstGeom prst="rect">
            <a:avLst/>
          </a:prstGeom>
        </p:spPr>
      </p:pic>
      <p:sp>
        <p:nvSpPr>
          <p:cNvPr id="4" name="Text Box 13">
            <a:extLst>
              <a:ext uri="{FF2B5EF4-FFF2-40B4-BE49-F238E27FC236}">
                <a16:creationId xmlns:a16="http://schemas.microsoft.com/office/drawing/2014/main" id="{8E345E05-1238-92F0-DCBB-DBB0B2968E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0521" y="191265"/>
            <a:ext cx="9223727" cy="461665"/>
          </a:xfrm>
          <a:prstGeom prst="rect">
            <a:avLst/>
          </a:prstGeom>
          <a:solidFill>
            <a:srgbClr val="72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defTabSz="940594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400" b="1" dirty="0">
                <a:solidFill>
                  <a:prstClr val="white"/>
                </a:solidFill>
                <a:latin typeface="Calibri" panose="020F0502020204030204" pitchFamily="34" charset="0"/>
              </a:rPr>
              <a:t>Measures/Interventions/Changes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48E843-95B3-A958-77C4-334E768A2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2444" y="681940"/>
            <a:ext cx="4146174" cy="50732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F40D4D-FF46-D47C-80A4-C1F01079AF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7516" y="681940"/>
            <a:ext cx="4606733" cy="5361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449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C7297-D515-1A8A-A50D-7E867AE18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&#10;&#10;AI-generated content may be incorrect.">
            <a:extLst>
              <a:ext uri="{FF2B5EF4-FFF2-40B4-BE49-F238E27FC236}">
                <a16:creationId xmlns:a16="http://schemas.microsoft.com/office/drawing/2014/main" id="{2A3DB11C-E279-FB0A-2445-99A1F1ED3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2038" y="6128753"/>
            <a:ext cx="992210" cy="315495"/>
          </a:xfrm>
          <a:prstGeom prst="rect">
            <a:avLst/>
          </a:prstGeom>
        </p:spPr>
      </p:pic>
      <p:sp>
        <p:nvSpPr>
          <p:cNvPr id="4" name="Text Box 13">
            <a:extLst>
              <a:ext uri="{FF2B5EF4-FFF2-40B4-BE49-F238E27FC236}">
                <a16:creationId xmlns:a16="http://schemas.microsoft.com/office/drawing/2014/main" id="{ADF2A607-494A-FBCF-8480-AD6E642F0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0521" y="191265"/>
            <a:ext cx="9223727" cy="461665"/>
          </a:xfrm>
          <a:prstGeom prst="rect">
            <a:avLst/>
          </a:prstGeom>
          <a:solidFill>
            <a:srgbClr val="72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defTabSz="940594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400" b="1" dirty="0">
                <a:solidFill>
                  <a:prstClr val="white"/>
                </a:solidFill>
                <a:latin typeface="Calibri" panose="020F0502020204030204" pitchFamily="34" charset="0"/>
              </a:rPr>
              <a:t>Measures/Interventions/Changes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716D5F1-F3E6-29C2-9723-F23DAD9050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3260" y="587116"/>
            <a:ext cx="3969617" cy="598264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91CCD1C-75F4-67AB-3FA9-CDA1CEF29C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3608" y="1895645"/>
            <a:ext cx="4910975" cy="263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69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D648D-EE8C-8D0D-3811-C618E853F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&#10;&#10;AI-generated content may be incorrect.">
            <a:extLst>
              <a:ext uri="{FF2B5EF4-FFF2-40B4-BE49-F238E27FC236}">
                <a16:creationId xmlns:a16="http://schemas.microsoft.com/office/drawing/2014/main" id="{BC40798C-E31B-81A4-42F4-EB0DF6160E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2038" y="6128753"/>
            <a:ext cx="992210" cy="315495"/>
          </a:xfrm>
          <a:prstGeom prst="rect">
            <a:avLst/>
          </a:prstGeom>
        </p:spPr>
      </p:pic>
      <p:sp>
        <p:nvSpPr>
          <p:cNvPr id="5" name="Text Box 13">
            <a:extLst>
              <a:ext uri="{FF2B5EF4-FFF2-40B4-BE49-F238E27FC236}">
                <a16:creationId xmlns:a16="http://schemas.microsoft.com/office/drawing/2014/main" id="{517B8747-2817-3A1F-0A9D-376F92E72F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3178" y="225203"/>
            <a:ext cx="9274629" cy="461665"/>
          </a:xfrm>
          <a:prstGeom prst="rect">
            <a:avLst/>
          </a:prstGeom>
          <a:solidFill>
            <a:srgbClr val="72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defTabSz="940594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400" b="1" dirty="0">
                <a:solidFill>
                  <a:prstClr val="white"/>
                </a:solidFill>
                <a:latin typeface="Calibri" panose="020F0502020204030204" pitchFamily="34" charset="0"/>
              </a:rPr>
              <a:t>Barriers &amp; Strategies  </a:t>
            </a:r>
          </a:p>
        </p:txBody>
      </p:sp>
      <p:sp>
        <p:nvSpPr>
          <p:cNvPr id="4" name="Text Box 1283">
            <a:extLst>
              <a:ext uri="{FF2B5EF4-FFF2-40B4-BE49-F238E27FC236}">
                <a16:creationId xmlns:a16="http://schemas.microsoft.com/office/drawing/2014/main" id="{74930548-CF11-D67E-87C3-93A9E7761D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222" y="990000"/>
            <a:ext cx="8833757" cy="35548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457200"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257175" indent="-142875" defTabSz="940594" eaLnBrk="0" fontAlgn="base" hangingPunct="0"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r>
              <a:rPr lang="en-US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Identifying expansion team members – turnover, new interns, timing in resident life cycle</a:t>
            </a:r>
          </a:p>
          <a:p>
            <a:pPr marL="257175" indent="-142875" defTabSz="940594" eaLnBrk="0" fontAlgn="base" hangingPunct="0"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endParaRPr lang="en-US" altLang="en-US" sz="15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142875" defTabSz="940594" eaLnBrk="0" fontAlgn="base" hangingPunct="0"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r>
              <a:rPr lang="en-US" altLang="en-US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Faculty spread – invested stakeholders, distracted stakeholders; GME-hired </a:t>
            </a:r>
            <a:r>
              <a:rPr lang="en-US" altLang="en-US" sz="15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stakeholers</a:t>
            </a:r>
            <a:r>
              <a:rPr lang="en-US" altLang="en-US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third party entity-hired stakeholders</a:t>
            </a:r>
          </a:p>
          <a:p>
            <a:pPr marL="257175" indent="-142875" defTabSz="940594" eaLnBrk="0" fontAlgn="base" hangingPunct="0"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endParaRPr lang="en-US" altLang="en-US" sz="15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142875" defTabSz="940594" eaLnBrk="0" fontAlgn="base" hangingPunct="0"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r>
              <a:rPr lang="en-US" altLang="en-US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Incorporating rising/new chiefs</a:t>
            </a:r>
          </a:p>
          <a:p>
            <a:pPr marL="257175" indent="-142875" defTabSz="940594" eaLnBrk="0" fontAlgn="base" hangingPunct="0"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endParaRPr lang="en-US" altLang="en-US" sz="15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142875" defTabSz="940594" eaLnBrk="0" fontAlgn="base" hangingPunct="0"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r>
              <a:rPr lang="en-US" altLang="en-US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Expanding AIAMC presence at MAHEC for project sustainability</a:t>
            </a:r>
          </a:p>
          <a:p>
            <a:pPr marL="257175" indent="-142875" defTabSz="940594" eaLnBrk="0" fontAlgn="base" hangingPunct="0"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endParaRPr lang="en-US" altLang="en-US" sz="15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142875" defTabSz="940594" eaLnBrk="0" fontAlgn="base" hangingPunct="0"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r>
              <a:rPr lang="en-US" altLang="en-US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Lack of easy/transparent interdepartmental collaboration over time</a:t>
            </a:r>
          </a:p>
          <a:p>
            <a:pPr marL="257175" indent="-142875" defTabSz="940594" eaLnBrk="0" fontAlgn="base" hangingPunct="0"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endParaRPr lang="en-US" altLang="en-US" sz="15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142875" defTabSz="940594" eaLnBrk="0" fontAlgn="base" hangingPunct="0"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r>
              <a:rPr lang="en-US" altLang="en-US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Publication landscape</a:t>
            </a:r>
          </a:p>
          <a:p>
            <a:pPr marL="114300" defTabSz="940594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en-US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7479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BADC2-CB44-4C87-A319-D4785041C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&#10;&#10;AI-generated content may be incorrect.">
            <a:extLst>
              <a:ext uri="{FF2B5EF4-FFF2-40B4-BE49-F238E27FC236}">
                <a16:creationId xmlns:a16="http://schemas.microsoft.com/office/drawing/2014/main" id="{8D801801-2E00-7756-4CA3-E6C0E3331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2038" y="6128753"/>
            <a:ext cx="992210" cy="315495"/>
          </a:xfrm>
          <a:prstGeom prst="rect">
            <a:avLst/>
          </a:prstGeom>
        </p:spPr>
      </p:pic>
      <p:sp>
        <p:nvSpPr>
          <p:cNvPr id="5" name="Text Box 13">
            <a:extLst>
              <a:ext uri="{FF2B5EF4-FFF2-40B4-BE49-F238E27FC236}">
                <a16:creationId xmlns:a16="http://schemas.microsoft.com/office/drawing/2014/main" id="{8E70681C-6D75-928B-3F57-2672020E9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9619" y="135396"/>
            <a:ext cx="9274629" cy="461665"/>
          </a:xfrm>
          <a:prstGeom prst="rect">
            <a:avLst/>
          </a:prstGeom>
          <a:solidFill>
            <a:srgbClr val="72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defTabSz="940594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400" b="1" dirty="0">
                <a:solidFill>
                  <a:prstClr val="white"/>
                </a:solidFill>
                <a:latin typeface="Calibri" panose="020F0502020204030204" pitchFamily="34" charset="0"/>
              </a:rPr>
              <a:t>Results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356EF8A-FA9B-0905-C16E-83389F4CE0F3}"/>
              </a:ext>
            </a:extLst>
          </p:cNvPr>
          <p:cNvGraphicFramePr>
            <a:graphicFrameLocks/>
          </p:cNvGraphicFramePr>
          <p:nvPr/>
        </p:nvGraphicFramePr>
        <p:xfrm>
          <a:off x="2292496" y="1020021"/>
          <a:ext cx="6775304" cy="5108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1396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02C98C-8389-8CB7-23B1-E925A69B6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&#10;&#10;AI-generated content may be incorrect.">
            <a:extLst>
              <a:ext uri="{FF2B5EF4-FFF2-40B4-BE49-F238E27FC236}">
                <a16:creationId xmlns:a16="http://schemas.microsoft.com/office/drawing/2014/main" id="{5BE956A6-0C33-A9A7-5089-E89239F9E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2038" y="6128753"/>
            <a:ext cx="992210" cy="315495"/>
          </a:xfrm>
          <a:prstGeom prst="rect">
            <a:avLst/>
          </a:prstGeom>
        </p:spPr>
      </p:pic>
      <p:sp>
        <p:nvSpPr>
          <p:cNvPr id="8" name="Text Box 1283">
            <a:extLst>
              <a:ext uri="{FF2B5EF4-FFF2-40B4-BE49-F238E27FC236}">
                <a16:creationId xmlns:a16="http://schemas.microsoft.com/office/drawing/2014/main" id="{B58B0A6F-C445-917B-C4A4-A3F76CDC9F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9122" y="634400"/>
            <a:ext cx="8833757" cy="43550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457200"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257175" indent="-142875" defTabSz="940594" eaLnBrk="0" fontAlgn="base" hangingPunct="0"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r>
              <a:rPr lang="en-US" sz="1500" dirty="0">
                <a:solidFill>
                  <a:prstClr val="black"/>
                </a:solidFill>
              </a:rPr>
              <a:t>Pilot moved into expansion phase</a:t>
            </a:r>
          </a:p>
          <a:p>
            <a:pPr marL="257175" indent="-142875" defTabSz="940594" eaLnBrk="0" fontAlgn="base" hangingPunct="0"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endParaRPr lang="en-US" sz="1500" dirty="0">
              <a:solidFill>
                <a:prstClr val="black"/>
              </a:solidFill>
            </a:endParaRPr>
          </a:p>
          <a:p>
            <a:pPr marL="257175" indent="-142875" defTabSz="940594" eaLnBrk="0" fontAlgn="base" hangingPunct="0"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r>
              <a:rPr lang="en-US" sz="1500" dirty="0">
                <a:solidFill>
                  <a:prstClr val="black"/>
                </a:solidFill>
              </a:rPr>
              <a:t>Pilot team leading/supporting expansion teams</a:t>
            </a:r>
          </a:p>
          <a:p>
            <a:pPr marL="257175" indent="-142875" defTabSz="940594" eaLnBrk="0" fontAlgn="base" hangingPunct="0"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endParaRPr lang="en-US" sz="1500" dirty="0">
              <a:solidFill>
                <a:prstClr val="black"/>
              </a:solidFill>
            </a:endParaRPr>
          </a:p>
          <a:p>
            <a:pPr marL="257175" indent="-142875" defTabSz="940594" eaLnBrk="0" fontAlgn="base" hangingPunct="0"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r>
              <a:rPr lang="en-US" sz="1500" dirty="0">
                <a:solidFill>
                  <a:prstClr val="black"/>
                </a:solidFill>
              </a:rPr>
              <a:t>Incorporating chief residents, rising chiefs</a:t>
            </a:r>
          </a:p>
          <a:p>
            <a:pPr marL="257175" indent="-142875" defTabSz="940594" eaLnBrk="0" fontAlgn="base" hangingPunct="0"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endParaRPr lang="en-US" sz="1500" dirty="0">
              <a:solidFill>
                <a:prstClr val="black"/>
              </a:solidFill>
            </a:endParaRPr>
          </a:p>
          <a:p>
            <a:pPr marL="257175" indent="-142875" defTabSz="940594" eaLnBrk="0" fontAlgn="base" hangingPunct="0"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r>
              <a:rPr lang="en-US" sz="1500" dirty="0">
                <a:solidFill>
                  <a:prstClr val="black"/>
                </a:solidFill>
              </a:rPr>
              <a:t>3 expansion projects:</a:t>
            </a:r>
          </a:p>
          <a:p>
            <a:pPr marL="257175" indent="-142875" defTabSz="940594" eaLnBrk="0" fontAlgn="base" hangingPunct="0"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endParaRPr lang="en-US" sz="1500" dirty="0">
              <a:solidFill>
                <a:prstClr val="black"/>
              </a:solidFill>
            </a:endParaRPr>
          </a:p>
          <a:p>
            <a:pPr marL="257175" indent="-142875" defTabSz="940594" eaLnBrk="0" fontAlgn="base" hangingPunct="0"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r>
              <a:rPr lang="en-US" sz="1500" dirty="0">
                <a:solidFill>
                  <a:prstClr val="black"/>
                </a:solidFill>
              </a:rPr>
              <a:t>Include PGY3s as evaluators for Inpatient Direct Observations</a:t>
            </a:r>
            <a:endParaRPr lang="en-US" sz="1075" dirty="0">
              <a:solidFill>
                <a:prstClr val="black"/>
              </a:solidFill>
            </a:endParaRPr>
          </a:p>
          <a:p>
            <a:pPr marL="257175" indent="-142875" defTabSz="940594" eaLnBrk="0" fontAlgn="base" hangingPunct="0"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endParaRPr lang="en-US" sz="1500" dirty="0">
              <a:solidFill>
                <a:prstClr val="black"/>
              </a:solidFill>
            </a:endParaRPr>
          </a:p>
          <a:p>
            <a:pPr marL="257175" indent="-142875" defTabSz="940594" eaLnBrk="0" fontAlgn="base" hangingPunct="0"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r>
              <a:rPr lang="en-US" sz="1500" dirty="0">
                <a:solidFill>
                  <a:prstClr val="black"/>
                </a:solidFill>
              </a:rPr>
              <a:t>Compare PGY3s vs. faculty as evaluators for Ambulatory Direct Observations</a:t>
            </a:r>
          </a:p>
          <a:p>
            <a:pPr marL="257175" indent="-142875" defTabSz="940594" eaLnBrk="0" fontAlgn="base" hangingPunct="0"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endParaRPr lang="en-US" sz="1500" dirty="0">
              <a:solidFill>
                <a:prstClr val="black"/>
              </a:solidFill>
            </a:endParaRPr>
          </a:p>
          <a:p>
            <a:pPr marL="257175" indent="-142875" defTabSz="940594" eaLnBrk="0" fontAlgn="base" hangingPunct="0"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r>
              <a:rPr lang="en-US" sz="1500" dirty="0">
                <a:solidFill>
                  <a:prstClr val="black"/>
                </a:solidFill>
              </a:rPr>
              <a:t>Study CCC data after incorporating Milestones to Direct Observations</a:t>
            </a:r>
          </a:p>
          <a:p>
            <a:pPr marL="257175" indent="-142875" defTabSz="940594" eaLnBrk="0" fontAlgn="base" hangingPunct="0"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endParaRPr lang="en-US" sz="1500" dirty="0">
              <a:solidFill>
                <a:prstClr val="black"/>
              </a:solidFill>
            </a:endParaRPr>
          </a:p>
          <a:p>
            <a:pPr marL="257175" indent="-142875" defTabSz="940594" eaLnBrk="0" fontAlgn="base" hangingPunct="0"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r>
              <a:rPr lang="en-US" sz="1500" dirty="0">
                <a:solidFill>
                  <a:prstClr val="black"/>
                </a:solidFill>
              </a:rPr>
              <a:t>IRBs drafted/submitted for each</a:t>
            </a:r>
            <a:endParaRPr lang="en-US" altLang="en-US" sz="1000" i="1" dirty="0">
              <a:solidFill>
                <a:srgbClr val="0033CC"/>
              </a:solidFill>
              <a:latin typeface="Calibri" panose="020F0502020204030204" pitchFamily="34" charset="0"/>
            </a:endParaRPr>
          </a:p>
          <a:p>
            <a:pPr marL="114300" defTabSz="940594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en-US" sz="1000" i="1" dirty="0">
                <a:solidFill>
                  <a:srgbClr val="0033CC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" name="Text Box 13">
            <a:extLst>
              <a:ext uri="{FF2B5EF4-FFF2-40B4-BE49-F238E27FC236}">
                <a16:creationId xmlns:a16="http://schemas.microsoft.com/office/drawing/2014/main" id="{0D04C1B9-FEE9-1DA0-0BB7-7B795361F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3178" y="225203"/>
            <a:ext cx="9274629" cy="461665"/>
          </a:xfrm>
          <a:prstGeom prst="rect">
            <a:avLst/>
          </a:prstGeom>
          <a:solidFill>
            <a:srgbClr val="72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defTabSz="940594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400" b="1" dirty="0">
                <a:solidFill>
                  <a:prstClr val="white"/>
                </a:solidFill>
                <a:latin typeface="Calibri" panose="020F0502020204030204" pitchFamily="34" charset="0"/>
              </a:rPr>
              <a:t>Discussion   </a:t>
            </a:r>
          </a:p>
        </p:txBody>
      </p:sp>
      <p:sp>
        <p:nvSpPr>
          <p:cNvPr id="4" name="Text Box 1028">
            <a:extLst>
              <a:ext uri="{FF2B5EF4-FFF2-40B4-BE49-F238E27FC236}">
                <a16:creationId xmlns:a16="http://schemas.microsoft.com/office/drawing/2014/main" id="{FE2389EF-DFB8-C7EC-5901-F40DCC0D6A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9122" y="4855393"/>
            <a:ext cx="7772628" cy="178510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473075" indent="-15875" defTabSz="3762375" eaLnBrk="0" hangingPunct="0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defTabSz="3762375" eaLnBrk="0" hangingPunct="0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defTabSz="3762375" eaLnBrk="0" hangingPunct="0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defTabSz="3762375" eaLnBrk="0" hangingPunct="0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defTabSz="3762375" eaLnBrk="0" hangingPunct="0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114300" indent="0" defTabSz="940594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References:</a:t>
            </a:r>
          </a:p>
          <a:p>
            <a:pPr marL="114300" indent="0" defTabSz="940594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Cooper at al. Competency-based medical education at the front lines of patient care. N Engl J Med 2025;393:376-88. DOI: 10.1056/NEJMra2411880</a:t>
            </a:r>
          </a:p>
          <a:p>
            <a:pPr marL="114300" indent="0" defTabSz="940594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Dine et al. Accuracy of Entrustment-Based Assessment: Implications for Programs and Patients. JGME 2024; </a:t>
            </a:r>
            <a:r>
              <a:rPr lang="en-US" sz="1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DOI:http</a:t>
            </a: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://dx.doi.org/10.4300/JGME-D-23-00275.1</a:t>
            </a:r>
          </a:p>
          <a:p>
            <a:pPr marL="114300" indent="0" defTabSz="940594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Dyrbye et al. Redesigning the Learning Environment to Promote Learner Well-Being and Professional </a:t>
            </a:r>
            <a:r>
              <a:rPr lang="en-US" sz="1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Devekopment</a:t>
            </a: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Acad Med. 2020;95:674–678</a:t>
            </a:r>
          </a:p>
          <a:p>
            <a:pPr marL="114300" indent="0" defTabSz="940594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Kelly et al. Education Research: The Narrative Evaluation Quality Instrument. Neurology 2020;94:91-95. doi:10.1212/WNL.0000000000008794</a:t>
            </a:r>
          </a:p>
          <a:p>
            <a:pPr marL="114300" indent="0" defTabSz="940594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Warm et al. Entrusting Observable Practice Activities and Milestones Over the 36 Months of an Internal Medicine Residency. Acad Med. 2016;91:1398–1405. First published online June 28, 2016 </a:t>
            </a:r>
            <a:r>
              <a:rPr lang="en-US" sz="1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doi</a:t>
            </a: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10.1097/ACM.0000000000001292</a:t>
            </a:r>
            <a:r>
              <a:rPr lang="en-US" altLang="en-US" sz="1000" i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8928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83195"/>
            <a:ext cx="10460736" cy="4684996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>
                <a:solidFill>
                  <a:srgbClr val="92D050"/>
                </a:solidFill>
              </a:rPr>
              <a:t>Aurora Health Care</a:t>
            </a:r>
            <a:br>
              <a:rPr lang="en-US" sz="3200" dirty="0">
                <a:solidFill>
                  <a:srgbClr val="92D050"/>
                </a:solidFill>
              </a:rPr>
            </a:br>
            <a:r>
              <a:rPr lang="en-US" sz="3200" dirty="0">
                <a:solidFill>
                  <a:srgbClr val="92D050"/>
                </a:solidFill>
              </a:rPr>
              <a:t>OBGYN Waste</a:t>
            </a:r>
            <a:br>
              <a:rPr lang="en-US" sz="3200" dirty="0"/>
            </a:br>
            <a:br>
              <a:rPr lang="en-US" sz="3200" dirty="0">
                <a:solidFill>
                  <a:schemeClr val="accent6"/>
                </a:solidFill>
              </a:rPr>
            </a:br>
            <a:endParaRPr lang="en-US" sz="32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459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344E1-4145-C20E-7FF5-53B54D07F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4026" y="1119463"/>
            <a:ext cx="8770619" cy="503553"/>
          </a:xfrm>
        </p:spPr>
        <p:txBody>
          <a:bodyPr>
            <a:normAutofit fontScale="90000"/>
          </a:bodyPr>
          <a:lstStyle/>
          <a:p>
            <a:r>
              <a:rPr lang="en-US" dirty="0"/>
              <a:t>Introduction: Background &amp;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0397F-25EF-EB3B-D739-FEBBD452F4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5268" y="1712844"/>
            <a:ext cx="8771282" cy="446411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01650" indent="-442595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,Sans-Serif" panose="020B0604020202020204" pitchFamily="34" charset="0"/>
            </a:pPr>
            <a:r>
              <a:rPr lang="en-US" sz="2000" dirty="0">
                <a:latin typeface="Aptos"/>
                <a:ea typeface="Calibri"/>
                <a:cs typeface="Calibri"/>
              </a:rPr>
              <a:t>Climate change has known impacts on the health of the maternal-fetal dyad </a:t>
            </a:r>
            <a:endParaRPr lang="en-US" sz="2000" b="0" dirty="0">
              <a:latin typeface="Aptos"/>
              <a:ea typeface="Calibri"/>
              <a:cs typeface="Calibri"/>
            </a:endParaRPr>
          </a:p>
          <a:p>
            <a:pPr marL="1077595" lvl="1" indent="-45720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808080"/>
              </a:buClr>
              <a:buFont typeface="Courier New,monospace" panose="020B0604020202020204" pitchFamily="34" charset="0"/>
              <a:buChar char="o"/>
            </a:pPr>
            <a:r>
              <a:rPr lang="en-US" sz="2000" dirty="0">
                <a:latin typeface="Aptos"/>
                <a:ea typeface="Calibri"/>
                <a:cs typeface="Calibri"/>
              </a:rPr>
              <a:t>Extreme heat has been linked to increased rates of fetal growth restriction, preterm delivery and stillbirth</a:t>
            </a:r>
          </a:p>
          <a:p>
            <a:pPr marL="501650" indent="-442595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,Sans-Serif" panose="020B0604020202020204" pitchFamily="34" charset="0"/>
            </a:pPr>
            <a:r>
              <a:rPr lang="en-US" sz="2000" dirty="0">
                <a:latin typeface="Aptos"/>
                <a:ea typeface="Calibri"/>
                <a:cs typeface="Calibri"/>
              </a:rPr>
              <a:t>Recommended standard percentage of overall medical waste </a:t>
            </a:r>
            <a:r>
              <a:rPr lang="en-US" sz="2000" b="0" dirty="0">
                <a:latin typeface="Aptos"/>
                <a:ea typeface="Calibri"/>
                <a:cs typeface="Calibri"/>
              </a:rPr>
              <a:t>disposed of as regulated medical waste is 15%, while the actual percentage is 50-70% </a:t>
            </a:r>
          </a:p>
          <a:p>
            <a:pPr marL="1077595" lvl="1" indent="-45720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808080"/>
              </a:buClr>
              <a:buFont typeface="Courier New,monospace" panose="020B0604020202020204" pitchFamily="34" charset="0"/>
              <a:buChar char="o"/>
            </a:pPr>
            <a:r>
              <a:rPr lang="en-US" sz="2000" dirty="0">
                <a:latin typeface="Aptos"/>
                <a:ea typeface="Calibri"/>
                <a:cs typeface="Calibri"/>
              </a:rPr>
              <a:t>Incineration of regulated medical waste (“red bag waste”) emits greenhouse gases, heavy metals, toxins and particulate matter</a:t>
            </a:r>
          </a:p>
          <a:p>
            <a:pPr marL="629920" indent="-57150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Courier New,monospace" panose="020B0604020202020204" pitchFamily="34" charset="0"/>
              <a:buChar char="o"/>
            </a:pPr>
            <a:r>
              <a:rPr lang="en-US" sz="2000" dirty="0">
                <a:latin typeface="Aptos"/>
                <a:ea typeface="Calibri"/>
                <a:cs typeface="Calibri"/>
              </a:rPr>
              <a:t>Work on labor &amp; delivery (L&amp;D) generates significant waste </a:t>
            </a:r>
          </a:p>
          <a:p>
            <a:pPr marL="1077595" lvl="1" indent="-45720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808080"/>
              </a:buClr>
              <a:buFont typeface="Courier New,monospace" panose="020B0604020202020204" pitchFamily="34" charset="0"/>
              <a:buChar char="o"/>
            </a:pPr>
            <a:r>
              <a:rPr lang="en-US" sz="2000" dirty="0">
                <a:latin typeface="Aptos"/>
                <a:ea typeface="Calibri"/>
                <a:cs typeface="Calibri"/>
              </a:rPr>
              <a:t>3-10% of total waste generated on L&amp;D should be classified as regulated medical waste (RMW) 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AB5E71-F440-DDF0-7596-2C4547E2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1AD907F7-1FCC-4942-8F32-2C764FF11B38}" type="slidenum">
              <a:rPr lang="en-US">
                <a:solidFill>
                  <a:prstClr val="white"/>
                </a:solidFill>
              </a:rPr>
              <a:pPr defTabSz="457200"/>
              <a:t>13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280B5F-2A67-5EB4-3D53-BAA561449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7065" y="540250"/>
            <a:ext cx="977703" cy="2675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3D107A0-19F9-6857-C20B-209A0FDD3812}"/>
              </a:ext>
            </a:extLst>
          </p:cNvPr>
          <p:cNvSpPr txBox="1"/>
          <p:nvPr/>
        </p:nvSpPr>
        <p:spPr>
          <a:xfrm>
            <a:off x="1618032" y="544456"/>
            <a:ext cx="1519031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457200"/>
            <a:r>
              <a:rPr lang="en-US" sz="1400" dirty="0">
                <a:solidFill>
                  <a:srgbClr val="E8E8E8">
                    <a:lumMod val="50000"/>
                  </a:srgbClr>
                </a:solidFill>
                <a:latin typeface="Calibri"/>
                <a:ea typeface="Calibri"/>
                <a:cs typeface="Calibri"/>
              </a:rPr>
              <a:t>Aurora Health Care OBGYN</a:t>
            </a:r>
            <a:endParaRPr lang="en-US" dirty="0">
              <a:solidFill>
                <a:srgbClr val="E8E8E8">
                  <a:lumMod val="50000"/>
                </a:srgbClr>
              </a:solidFill>
              <a:latin typeface="Aptos" panose="0211000402020202020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F3C1A0-75DF-0C99-CF77-AFD513718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646" y="122676"/>
            <a:ext cx="1643436" cy="4117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646D435-0300-B368-577D-2E7FB7624051}"/>
              </a:ext>
            </a:extLst>
          </p:cNvPr>
          <p:cNvSpPr txBox="1"/>
          <p:nvPr/>
        </p:nvSpPr>
        <p:spPr>
          <a:xfrm>
            <a:off x="3416008" y="44535"/>
            <a:ext cx="7066864" cy="4924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457200"/>
            <a:r>
              <a:rPr lang="en-US" sz="2600" b="1" cap="small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Teaching waste sorting on L&amp;D is a team sport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36051A-94B7-DDB4-704D-3730CAC15EEB}"/>
              </a:ext>
            </a:extLst>
          </p:cNvPr>
          <p:cNvSpPr txBox="1"/>
          <p:nvPr/>
        </p:nvSpPr>
        <p:spPr>
          <a:xfrm>
            <a:off x="2749027" y="483594"/>
            <a:ext cx="6576533" cy="6354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457200"/>
            <a:r>
              <a:rPr lang="en-US" dirty="0">
                <a:solidFill>
                  <a:srgbClr val="E8E8E8">
                    <a:lumMod val="50000"/>
                  </a:srgbClr>
                </a:solidFill>
                <a:latin typeface="Calibri"/>
                <a:ea typeface="Calibri"/>
                <a:cs typeface="Calibri"/>
              </a:rPr>
              <a:t>H</a:t>
            </a:r>
            <a:r>
              <a:rPr lang="en-US" sz="1600" dirty="0">
                <a:solidFill>
                  <a:srgbClr val="E8E8E8">
                    <a:lumMod val="50000"/>
                  </a:srgbClr>
                </a:solidFill>
                <a:latin typeface="Calibri"/>
                <a:ea typeface="Calibri"/>
                <a:cs typeface="Calibri"/>
              </a:rPr>
              <a:t>aley Primuth, MD; Kari Schmidt Oliver, MD; Manuel Lamptey, MS; Anne Getzin, MD; Deborah Simpson, PhD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386D97C0-AD2C-AE10-471B-EFA378857E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69213" y="6567697"/>
            <a:ext cx="2459355" cy="292608"/>
          </a:xfrm>
          <a:solidFill>
            <a:schemeClr val="bg2">
              <a:lumMod val="50000"/>
            </a:schemeClr>
          </a:solidFill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defTabSz="457200"/>
            <a:r>
              <a:rPr lang="en-US" dirty="0">
                <a:solidFill>
                  <a:prstClr val="white"/>
                </a:solidFill>
              </a:rPr>
              <a:t>AIAMC  NI X Mtg #3 | Oct 9,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6281B1-8808-07C1-27C8-876EB5A0F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7960" y="855181"/>
            <a:ext cx="978177" cy="26752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8342205-7A98-3E41-711E-11D06E80FF1D}"/>
              </a:ext>
            </a:extLst>
          </p:cNvPr>
          <p:cNvSpPr/>
          <p:nvPr/>
        </p:nvSpPr>
        <p:spPr>
          <a:xfrm>
            <a:off x="9562919" y="6077943"/>
            <a:ext cx="1072578" cy="4658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00746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C3EB2-0565-8568-99F8-694321BE0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904" y="235588"/>
            <a:ext cx="8254447" cy="503553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Aim/Objectives/Alignment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1D522-52D6-758B-8C22-98002FCAA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904" y="929640"/>
            <a:ext cx="8254447" cy="314200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01650" indent="-44259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2000" dirty="0">
                <a:latin typeface="Aptos"/>
                <a:ea typeface="Calibri"/>
                <a:cs typeface="Calibri"/>
              </a:rPr>
              <a:t>Aim: </a:t>
            </a:r>
            <a:r>
              <a:rPr lang="en-US" sz="2000" b="0" dirty="0">
                <a:latin typeface="Aptos"/>
                <a:ea typeface="Calibri"/>
                <a:cs typeface="Calibri"/>
              </a:rPr>
              <a:t>To decrease total L&amp;D red bag waste by 10% through education of OB/GYN residents and faculty regarding the environmental impact of our work on our patients and proper waste sorting </a:t>
            </a:r>
          </a:p>
          <a:p>
            <a:pPr marL="501650" indent="-44259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2000" dirty="0">
                <a:latin typeface="Aptos"/>
                <a:ea typeface="Calibri"/>
                <a:cs typeface="Calibri"/>
              </a:rPr>
              <a:t>Alignment: </a:t>
            </a:r>
            <a:r>
              <a:rPr lang="en-US" sz="2000" b="0" dirty="0">
                <a:latin typeface="Aptos"/>
                <a:ea typeface="Calibri"/>
                <a:cs typeface="Calibri"/>
              </a:rPr>
              <a:t>Advocate Health is nationally recognized as a Champion for Sustainability</a:t>
            </a:r>
          </a:p>
          <a:p>
            <a:pPr marL="501650" indent="-44259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2000" dirty="0">
                <a:latin typeface="Aptos"/>
                <a:ea typeface="Calibri"/>
                <a:cs typeface="Calibri"/>
              </a:rPr>
              <a:t>Aurora Sinai i</a:t>
            </a:r>
            <a:r>
              <a:rPr lang="en-US" sz="2000" b="0" dirty="0">
                <a:latin typeface="Aptos"/>
                <a:ea typeface="Calibri"/>
                <a:cs typeface="Calibri"/>
              </a:rPr>
              <a:t>s in the top 20% of hospital applicants for sustainability programs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DE69DD-DDB9-1A2C-C901-CB63E8460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1AD907F7-1FCC-4942-8F32-2C764FF11B38}" type="slidenum">
              <a:rPr lang="en-US">
                <a:solidFill>
                  <a:prstClr val="white"/>
                </a:solidFill>
              </a:rPr>
              <a:pPr defTabSz="457200"/>
              <a:t>14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263167D9-4288-823E-56E2-35E92BD298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69213" y="6567697"/>
            <a:ext cx="2459355" cy="292608"/>
          </a:xfrm>
          <a:solidFill>
            <a:schemeClr val="bg2">
              <a:lumMod val="50000"/>
            </a:schemeClr>
          </a:solidFill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defTabSz="457200"/>
            <a:r>
              <a:rPr lang="en-US" dirty="0">
                <a:solidFill>
                  <a:prstClr val="white"/>
                </a:solidFill>
              </a:rPr>
              <a:t>AIAMC  NI X Mtg #3 | Oct 9,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89E087-6A0D-71E1-D3AA-EFF435DF94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46" b="10191"/>
          <a:stretch>
            <a:fillRect/>
          </a:stretch>
        </p:blipFill>
        <p:spPr>
          <a:xfrm>
            <a:off x="2384642" y="3553365"/>
            <a:ext cx="7104676" cy="296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999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38E7E-B1B7-5D90-9413-7AD90C9C6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3807" y="235588"/>
            <a:ext cx="8065604" cy="503553"/>
          </a:xfrm>
        </p:spPr>
        <p:txBody>
          <a:bodyPr>
            <a:normAutofit fontScale="90000"/>
          </a:bodyPr>
          <a:lstStyle/>
          <a:p>
            <a:r>
              <a:rPr lang="en-US" dirty="0"/>
              <a:t>Measures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D2FCD-D41A-9B05-C74A-EA707D8E1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3807" y="929639"/>
            <a:ext cx="8065604" cy="211243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283845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,Sans-Serif" panose="020B0604020202020204" pitchFamily="34" charset="0"/>
            </a:pPr>
            <a:r>
              <a:rPr lang="en-US" sz="2000" dirty="0">
                <a:latin typeface="Aptos"/>
                <a:ea typeface="Calibri"/>
                <a:cs typeface="Calibri"/>
              </a:rPr>
              <a:t>Waste Weights:</a:t>
            </a:r>
            <a:r>
              <a:rPr lang="en-US" sz="2000" b="0" dirty="0">
                <a:latin typeface="Aptos"/>
                <a:ea typeface="Calibri"/>
                <a:cs typeface="Calibri"/>
              </a:rPr>
              <a:t> Obtain weights for the red bag and municipal was obtained from 40 vaginal deliveries </a:t>
            </a:r>
            <a:endParaRPr lang="en-US"/>
          </a:p>
          <a:p>
            <a:pPr marL="685800" indent="-34290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Courier New,monospace" panose="020B0604020202020204" pitchFamily="34" charset="0"/>
              <a:buChar char="o"/>
            </a:pPr>
            <a:r>
              <a:rPr lang="en-US" sz="1800" b="0" dirty="0">
                <a:latin typeface="Aptos"/>
                <a:ea typeface="Calibri"/>
                <a:cs typeface="Calibri"/>
              </a:rPr>
              <a:t>Calculate baseline percentages of red bag waste relative to total waste</a:t>
            </a:r>
          </a:p>
          <a:p>
            <a:pPr marL="685800" indent="-34290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Courier New,monospace" panose="020B0604020202020204" pitchFamily="34" charset="0"/>
              <a:buChar char="o"/>
            </a:pPr>
            <a:endParaRPr lang="en-US" sz="900" b="0" dirty="0">
              <a:latin typeface="Aptos"/>
              <a:ea typeface="Calibri"/>
              <a:cs typeface="Calibri"/>
            </a:endParaRPr>
          </a:p>
          <a:p>
            <a:pPr marL="501650" indent="-442595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,Sans-Serif" panose="020B0604020202020204" pitchFamily="34" charset="0"/>
            </a:pPr>
            <a:r>
              <a:rPr lang="en-US" sz="2000" dirty="0">
                <a:latin typeface="Aptos"/>
                <a:ea typeface="Calibri"/>
                <a:cs typeface="Calibri"/>
              </a:rPr>
              <a:t>Knowledge Quiz + attitudes</a:t>
            </a:r>
            <a:r>
              <a:rPr lang="en-US" sz="2000" b="0" dirty="0">
                <a:latin typeface="Aptos"/>
                <a:ea typeface="Calibri"/>
                <a:cs typeface="Calibri"/>
              </a:rPr>
              <a:t> re: role in reducing waste </a:t>
            </a:r>
          </a:p>
          <a:p>
            <a:pPr marL="501650" indent="-442595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,Sans-Serif" panose="020B0604020202020204" pitchFamily="34" charset="0"/>
            </a:pPr>
            <a:endParaRPr lang="en-US" sz="900" b="0" dirty="0">
              <a:latin typeface="Aptos"/>
              <a:ea typeface="Calibri"/>
              <a:cs typeface="Calibri"/>
            </a:endParaRPr>
          </a:p>
          <a:p>
            <a:pPr marL="501650" indent="-442595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,Sans-Serif" panose="020B0604020202020204" pitchFamily="34" charset="0"/>
            </a:pPr>
            <a:r>
              <a:rPr lang="en-US" sz="2000" dirty="0">
                <a:latin typeface="Aptos"/>
                <a:ea typeface="Calibri"/>
                <a:cs typeface="Calibri"/>
              </a:rPr>
              <a:t>The Waste Race 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D74376-3AAF-EFCB-DF1A-A14B3D75B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1AD907F7-1FCC-4942-8F32-2C764FF11B38}" type="slidenum">
              <a:rPr lang="en-US">
                <a:solidFill>
                  <a:prstClr val="white"/>
                </a:solidFill>
              </a:rPr>
              <a:pPr defTabSz="457200"/>
              <a:t>15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40223588-9E44-31A1-275C-044982D3CC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69213" y="6567697"/>
            <a:ext cx="2459355" cy="292608"/>
          </a:xfrm>
          <a:solidFill>
            <a:schemeClr val="bg2">
              <a:lumMod val="50000"/>
            </a:schemeClr>
          </a:solidFill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defTabSz="457200"/>
            <a:r>
              <a:rPr lang="en-US" dirty="0">
                <a:solidFill>
                  <a:prstClr val="white"/>
                </a:solidFill>
              </a:rPr>
              <a:t>AIAMC  NI X Mtg #3 | Oct 9,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3F3E1D-FDCB-86B3-FFFF-E413D5F47C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391" t="16483" r="88" b="35346"/>
          <a:stretch>
            <a:fillRect/>
          </a:stretch>
        </p:blipFill>
        <p:spPr>
          <a:xfrm>
            <a:off x="2039679" y="3036937"/>
            <a:ext cx="3908340" cy="30721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4DC22A-4982-9AB9-FA0D-5E3533280B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144" r="-719" b="17143"/>
          <a:stretch>
            <a:fillRect/>
          </a:stretch>
        </p:blipFill>
        <p:spPr>
          <a:xfrm>
            <a:off x="6072189" y="3034595"/>
            <a:ext cx="3969667" cy="307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213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AB576-F51E-4721-A31A-DB4A7218D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35588"/>
            <a:ext cx="8174934" cy="503553"/>
          </a:xfrm>
        </p:spPr>
        <p:txBody>
          <a:bodyPr>
            <a:normAutofit fontScale="90000"/>
          </a:bodyPr>
          <a:lstStyle/>
          <a:p>
            <a:r>
              <a:rPr lang="en-US" dirty="0"/>
              <a:t>Interventions |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25333-4D66-7762-71E2-2418D31B9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1" y="929640"/>
            <a:ext cx="8254447" cy="595016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None/>
            </a:pPr>
            <a:r>
              <a:rPr lang="en-US" sz="2400" dirty="0">
                <a:latin typeface="Aptos"/>
                <a:ea typeface="Calibri"/>
                <a:cs typeface="Calibri"/>
              </a:rPr>
              <a:t>Learning/assessment tools </a:t>
            </a:r>
          </a:p>
          <a:p>
            <a:pPr marL="342900" indent="-28448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AutoNum type="arabicPeriod"/>
            </a:pPr>
            <a:r>
              <a:rPr lang="en-US" sz="2000" dirty="0">
                <a:latin typeface="Aptos"/>
                <a:ea typeface="Calibri"/>
                <a:cs typeface="Calibri"/>
              </a:rPr>
              <a:t>Quiz &amp; Attitude</a:t>
            </a:r>
          </a:p>
          <a:p>
            <a:pPr marL="628650" lvl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rgbClr val="808080"/>
              </a:buClr>
              <a:buFont typeface="Courier New" panose="020B0604020202020204" pitchFamily="34" charset="0"/>
              <a:buChar char="o"/>
            </a:pPr>
            <a:r>
              <a:rPr lang="en-US" sz="2000" dirty="0">
                <a:latin typeface="Aptos"/>
                <a:ea typeface="Calibri"/>
                <a:cs typeface="Calibri"/>
              </a:rPr>
              <a:t>34 items to assess 3 domains of knowledge (ie, waste sorting, environmental impacts, Advocate Health’s sustainability priorities) and personal attitudes regarding sustainability efforts</a:t>
            </a:r>
            <a:endParaRPr lang="en-US" sz="2000" dirty="0">
              <a:latin typeface="Aptos"/>
            </a:endParaRPr>
          </a:p>
          <a:p>
            <a:pPr marL="342900" indent="-28448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AutoNum type="arabicPeriod"/>
            </a:pPr>
            <a:r>
              <a:rPr lang="en-US" sz="2000" dirty="0">
                <a:latin typeface="Aptos"/>
                <a:ea typeface="Calibri"/>
                <a:cs typeface="Calibri"/>
              </a:rPr>
              <a:t>The Waste Race</a:t>
            </a:r>
            <a:endParaRPr lang="en-US" sz="2000">
              <a:latin typeface="Aptos"/>
              <a:ea typeface="Calibri"/>
              <a:cs typeface="Calibri"/>
            </a:endParaRPr>
          </a:p>
          <a:p>
            <a:pPr marL="628650" lvl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rgbClr val="808080"/>
              </a:buClr>
              <a:buFont typeface="Courier New" panose="020B0604020202020204" pitchFamily="34" charset="0"/>
              <a:buChar char="o"/>
            </a:pPr>
            <a:r>
              <a:rPr lang="en-US" sz="2000" dirty="0">
                <a:latin typeface="Aptos"/>
                <a:ea typeface="Calibri"/>
                <a:cs typeface="Calibri"/>
              </a:rPr>
              <a:t>Participants sort simulated waste into appropriate receptacles scattered about the room </a:t>
            </a:r>
          </a:p>
          <a:p>
            <a:pPr marL="628650" lvl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rgbClr val="808080"/>
              </a:buClr>
              <a:buFont typeface="Courier New" panose="020B0604020202020204" pitchFamily="34" charset="0"/>
              <a:buChar char="o"/>
            </a:pPr>
            <a:r>
              <a:rPr lang="en-US" sz="2000" dirty="0">
                <a:latin typeface="Aptos"/>
                <a:ea typeface="Calibri"/>
                <a:cs typeface="Calibri"/>
              </a:rPr>
              <a:t>Tracked for time to completion and accuracy</a:t>
            </a:r>
            <a:endParaRPr lang="en-US" sz="2000">
              <a:latin typeface="Aptos"/>
              <a:ea typeface="Calibri"/>
              <a:cs typeface="Calibri"/>
            </a:endParaRPr>
          </a:p>
          <a:p>
            <a:pPr marL="628650" lvl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rgbClr val="808080"/>
              </a:buClr>
              <a:buFont typeface="Courier New" panose="020B0604020202020204" pitchFamily="34" charset="0"/>
              <a:buChar char="o"/>
            </a:pPr>
            <a:r>
              <a:rPr lang="en-US" sz="2000" dirty="0">
                <a:latin typeface="Aptos"/>
                <a:ea typeface="Calibri"/>
                <a:cs typeface="Calibri"/>
              </a:rPr>
              <a:t>Brief debrief of accuracy / person </a:t>
            </a:r>
            <a:endParaRPr lang="en-US" sz="2000">
              <a:latin typeface="Aptos"/>
              <a:ea typeface="Calibri"/>
              <a:cs typeface="Calibri"/>
            </a:endParaRPr>
          </a:p>
          <a:p>
            <a:pPr marL="342900" indent="-28448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AutoNum type="arabicPeriod"/>
            </a:pPr>
            <a:r>
              <a:rPr lang="en-US" sz="2000" dirty="0">
                <a:latin typeface="Aptos"/>
                <a:ea typeface="Calibri"/>
                <a:cs typeface="Calibri"/>
              </a:rPr>
              <a:t>Brief Didactic </a:t>
            </a:r>
          </a:p>
          <a:p>
            <a:pPr marL="628650" lvl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rgbClr val="808080"/>
              </a:buClr>
              <a:buFont typeface="Courier New" panose="020B0604020202020204" pitchFamily="34" charset="0"/>
              <a:buChar char="o"/>
            </a:pPr>
            <a:r>
              <a:rPr lang="en-US" sz="2000" dirty="0">
                <a:latin typeface="Aptos"/>
                <a:ea typeface="Calibri"/>
                <a:cs typeface="Calibri"/>
              </a:rPr>
              <a:t>Focused on quiz knowledge domains </a:t>
            </a:r>
          </a:p>
          <a:p>
            <a:pPr marL="342900" indent="-28448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AutoNum type="arabicPeriod"/>
            </a:pPr>
            <a:r>
              <a:rPr lang="en-US" sz="2000" dirty="0">
                <a:latin typeface="Aptos"/>
                <a:ea typeface="Calibri"/>
                <a:cs typeface="Calibri"/>
              </a:rPr>
              <a:t>Waste Infographic</a:t>
            </a:r>
          </a:p>
          <a:p>
            <a:pPr marL="628650" lvl="1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rgbClr val="808080"/>
              </a:buClr>
              <a:buFont typeface="Courier New" panose="020B0604020202020204" pitchFamily="34" charset="0"/>
              <a:buChar char="o"/>
            </a:pPr>
            <a:r>
              <a:rPr lang="en-US" sz="2000" dirty="0">
                <a:latin typeface="Aptos"/>
                <a:ea typeface="Calibri"/>
                <a:cs typeface="Calibri"/>
              </a:rPr>
              <a:t>Adapted specifically to pertinent sorting guidelines to display on L&amp;D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9DDE7F-C1E5-BC3C-57DC-C1CCB8EEE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1AD907F7-1FCC-4942-8F32-2C764FF11B38}" type="slidenum">
              <a:rPr lang="en-US">
                <a:solidFill>
                  <a:prstClr val="white"/>
                </a:solidFill>
              </a:rPr>
              <a:pPr defTabSz="457200"/>
              <a:t>16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46122EDD-144D-FBFE-9A35-B11575F952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69213" y="6567697"/>
            <a:ext cx="2459355" cy="292608"/>
          </a:xfrm>
          <a:solidFill>
            <a:schemeClr val="bg2">
              <a:lumMod val="50000"/>
            </a:schemeClr>
          </a:solidFill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defTabSz="457200"/>
            <a:r>
              <a:rPr lang="en-US" dirty="0">
                <a:solidFill>
                  <a:prstClr val="white"/>
                </a:solidFill>
              </a:rPr>
              <a:t>AIAMC  NI X Mtg #3 | Oct 9, 2026</a:t>
            </a:r>
          </a:p>
        </p:txBody>
      </p:sp>
    </p:spTree>
    <p:extLst>
      <p:ext uri="{BB962C8B-B14F-4D97-AF65-F5344CB8AC3E}">
        <p14:creationId xmlns:p14="http://schemas.microsoft.com/office/powerpoint/2010/main" val="798360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400D3-6391-B78A-3517-12DE700B2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35588"/>
            <a:ext cx="8134350" cy="503553"/>
          </a:xfrm>
        </p:spPr>
        <p:txBody>
          <a:bodyPr>
            <a:normAutofit fontScale="90000"/>
          </a:bodyPr>
          <a:lstStyle/>
          <a:p>
            <a:r>
              <a:rPr lang="en-US" dirty="0"/>
              <a:t>     Barriers 			    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EF7FE-F194-9245-A84A-CB40DF6AB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1" y="915357"/>
            <a:ext cx="3947767" cy="52473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Clr>
                <a:srgbClr val="595959"/>
              </a:buClr>
              <a:buAutoNum type="arabicPeriod"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Obtaining baseline and post-intervention waste weights from deliveries on L&amp;D</a:t>
            </a:r>
          </a:p>
          <a:p>
            <a:pPr marL="514350" indent="-514350">
              <a:buClr>
                <a:srgbClr val="595959"/>
              </a:buClr>
              <a:buAutoNum type="arabicPeriod"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Coordination of quiz/game/didactic amongst a group of busy OBGYN residents and faculty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236F1D-1FB1-2583-2043-4EDA8060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1AD907F7-1FCC-4942-8F32-2C764FF11B38}" type="slidenum">
              <a:rPr lang="en-US">
                <a:solidFill>
                  <a:prstClr val="white"/>
                </a:solidFill>
              </a:rPr>
              <a:pPr defTabSz="457200"/>
              <a:t>17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4AFB259-5073-D9FE-8C00-8D5ABA72D04E}"/>
              </a:ext>
            </a:extLst>
          </p:cNvPr>
          <p:cNvSpPr txBox="1">
            <a:spLocks/>
          </p:cNvSpPr>
          <p:nvPr/>
        </p:nvSpPr>
        <p:spPr>
          <a:xfrm>
            <a:off x="6460490" y="915357"/>
            <a:ext cx="3689350" cy="52473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72BF44"/>
              </a:buClr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5175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7461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9747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143000" indent="-1682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Clr>
                <a:prstClr val="black">
                  <a:lumMod val="65000"/>
                  <a:lumOff val="35000"/>
                </a:prstClr>
              </a:buClr>
              <a:buFont typeface="+mj-lt"/>
              <a:buAutoNum type="arabicPeriod"/>
            </a:pPr>
            <a:endParaRPr lang="en-US" dirty="0">
              <a:solidFill>
                <a:srgbClr val="E8E8E8">
                  <a:lumMod val="50000"/>
                </a:srgbClr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C2D0752-8E37-5FA3-E427-759E041F079C}"/>
              </a:ext>
            </a:extLst>
          </p:cNvPr>
          <p:cNvSpPr txBox="1">
            <a:spLocks/>
          </p:cNvSpPr>
          <p:nvPr/>
        </p:nvSpPr>
        <p:spPr>
          <a:xfrm>
            <a:off x="6229904" y="915357"/>
            <a:ext cx="4057097" cy="52473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72BF44"/>
              </a:buClr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5175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7461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9747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143000" indent="-1682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Clr>
                <a:prstClr val="black">
                  <a:lumMod val="65000"/>
                  <a:lumOff val="35000"/>
                </a:prstClr>
              </a:buClr>
              <a:buFont typeface="+mj-lt"/>
              <a:buAutoNum type="arabicPeriod"/>
            </a:pPr>
            <a:r>
              <a:rPr lang="en-US" dirty="0">
                <a:solidFill>
                  <a:srgbClr val="E8E8E8">
                    <a:lumMod val="50000"/>
                  </a:srgbClr>
                </a:solidFill>
                <a:latin typeface="Calibri"/>
                <a:ea typeface="Calibri"/>
                <a:cs typeface="Calibri"/>
              </a:rPr>
              <a:t>Recruitment of surgical technicians on L&amp;D. Scale used to measure various waste types following delivery</a:t>
            </a:r>
            <a:endParaRPr lang="en-US" dirty="0">
              <a:solidFill>
                <a:srgbClr val="E8E8E8">
                  <a:lumMod val="50000"/>
                </a:srgbClr>
              </a:solidFill>
            </a:endParaRPr>
          </a:p>
          <a:p>
            <a:pPr marL="514350" indent="-514350">
              <a:buClr>
                <a:srgbClr val="595959"/>
              </a:buClr>
              <a:buFont typeface="Arial" panose="020B0604020202020204" pitchFamily="34" charset="0"/>
              <a:buAutoNum type="arabicPeriod"/>
            </a:pPr>
            <a:r>
              <a:rPr lang="en-US" dirty="0">
                <a:solidFill>
                  <a:srgbClr val="E8E8E8">
                    <a:lumMod val="50000"/>
                  </a:srgbClr>
                </a:solidFill>
                <a:latin typeface="Calibri"/>
                <a:ea typeface="Calibri"/>
                <a:cs typeface="Calibri"/>
              </a:rPr>
              <a:t>Time utilized during required resident education block, day chosen when largest amount of faculty intended to attend</a:t>
            </a:r>
          </a:p>
          <a:p>
            <a:pPr marL="514350" indent="-514350">
              <a:buClr>
                <a:srgbClr val="595959"/>
              </a:buClr>
              <a:buFont typeface="Arial" panose="020B0604020202020204" pitchFamily="34" charset="0"/>
              <a:buAutoNum type="arabicPeriod"/>
            </a:pPr>
            <a:endParaRPr lang="en-US" dirty="0">
              <a:solidFill>
                <a:srgbClr val="E8E8E8">
                  <a:lumMod val="50000"/>
                </a:srgbClr>
              </a:solidFill>
            </a:endParaRP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22F7457-1FE2-996F-9257-00C1DCC09F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69213" y="6567697"/>
            <a:ext cx="2459355" cy="292608"/>
          </a:xfrm>
          <a:solidFill>
            <a:schemeClr val="bg2">
              <a:lumMod val="50000"/>
            </a:schemeClr>
          </a:solidFill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defTabSz="457200"/>
            <a:r>
              <a:rPr lang="en-US" dirty="0">
                <a:solidFill>
                  <a:prstClr val="white"/>
                </a:solidFill>
              </a:rPr>
              <a:t>AIAMC  NI X Mtg #3 | Oct 9, 2026</a:t>
            </a:r>
          </a:p>
        </p:txBody>
      </p:sp>
    </p:spTree>
    <p:extLst>
      <p:ext uri="{BB962C8B-B14F-4D97-AF65-F5344CB8AC3E}">
        <p14:creationId xmlns:p14="http://schemas.microsoft.com/office/powerpoint/2010/main" val="15703693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D9354-104B-384B-F34E-4AA22BF25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Results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990DD-62CE-B737-2CEE-34B9C795D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929639"/>
            <a:ext cx="7886700" cy="250457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ct val="0"/>
              </a:spcAft>
            </a:pPr>
            <a:r>
              <a:rPr lang="en-US" sz="2000" b="0" dirty="0">
                <a:latin typeface="Aptos"/>
              </a:rPr>
              <a:t>Quiz &amp; Attitude</a:t>
            </a:r>
            <a:endParaRPr lang="en-US" sz="2000" b="0">
              <a:latin typeface="Aptos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808080"/>
              </a:buClr>
              <a:buFont typeface="Courier New" panose="020B0604020202020204" pitchFamily="34" charset="0"/>
              <a:buChar char="o"/>
            </a:pPr>
            <a:r>
              <a:rPr lang="en-US" sz="2000" dirty="0">
                <a:latin typeface="Aptos"/>
              </a:rPr>
              <a:t>N= 21: Residents=16; Faculty=5 </a:t>
            </a:r>
            <a:endParaRPr lang="en-US" sz="2000">
              <a:latin typeface="Aptos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808080"/>
              </a:buClr>
            </a:pPr>
            <a:r>
              <a:rPr lang="en-US" sz="2000" dirty="0">
                <a:latin typeface="Aptos"/>
              </a:rPr>
              <a:t>Mean: 69% | Range: 45-94% </a:t>
            </a:r>
            <a:endParaRPr lang="en-US" sz="2000" cap="small">
              <a:latin typeface="Aptos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ct val="0"/>
              </a:spcAft>
            </a:pPr>
            <a:r>
              <a:rPr lang="en-US" sz="2000" b="0" dirty="0">
                <a:latin typeface="Aptos"/>
              </a:rPr>
              <a:t>Waste Race</a:t>
            </a:r>
            <a:endParaRPr lang="en-US" sz="2000" b="0" cap="small">
              <a:latin typeface="Aptos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808080"/>
              </a:buClr>
            </a:pPr>
            <a:r>
              <a:rPr lang="en-US" sz="2000" dirty="0">
                <a:latin typeface="Aptos"/>
              </a:rPr>
              <a:t>N= 22: Residents=16; Faculty=6</a:t>
            </a:r>
            <a:endParaRPr lang="en-US"/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808080"/>
              </a:buClr>
              <a:buFont typeface="Courier New" panose="020B0604020202020204" pitchFamily="34" charset="0"/>
              <a:buChar char="o"/>
            </a:pPr>
            <a:r>
              <a:rPr lang="en-US" sz="2000" dirty="0">
                <a:latin typeface="Aptos"/>
              </a:rPr>
              <a:t>18 Items: sharps (N=2): municipal (N=9); red bag (7)</a:t>
            </a:r>
            <a:endParaRPr lang="en-US" sz="2000" b="1">
              <a:latin typeface="Aptos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808080"/>
              </a:buClr>
            </a:pPr>
            <a:r>
              <a:rPr lang="en-US" sz="2000" dirty="0">
                <a:latin typeface="Aptos"/>
              </a:rPr>
              <a:t>Time Range: 1.5-3 min </a:t>
            </a:r>
            <a:endParaRPr lang="en-US" sz="2000" b="1">
              <a:latin typeface="Aptos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ct val="0"/>
              </a:spcAft>
            </a:pPr>
            <a:endParaRPr lang="en-US" sz="2000" b="0" dirty="0">
              <a:latin typeface="Aptos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632776-8FD6-7530-D173-F8BEE7FF6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1AD907F7-1FCC-4942-8F32-2C764FF11B38}" type="slidenum">
              <a:rPr lang="en-US">
                <a:solidFill>
                  <a:prstClr val="white"/>
                </a:solidFill>
              </a:rPr>
              <a:pPr defTabSz="457200"/>
              <a:t>18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158C19C0-F4E2-8B87-C021-28F32CC807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69213" y="6567697"/>
            <a:ext cx="2459355" cy="292608"/>
          </a:xfrm>
          <a:solidFill>
            <a:schemeClr val="bg2">
              <a:lumMod val="50000"/>
            </a:schemeClr>
          </a:solidFill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defTabSz="457200"/>
            <a:r>
              <a:rPr lang="en-US" dirty="0">
                <a:solidFill>
                  <a:prstClr val="white"/>
                </a:solidFill>
              </a:rPr>
              <a:t>AIAMC  NI X Mtg #3 | Oct 9, 2026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3D6AB02-2032-99CC-BA1C-5264B22B5C8E}"/>
              </a:ext>
            </a:extLst>
          </p:cNvPr>
          <p:cNvGrpSpPr/>
          <p:nvPr/>
        </p:nvGrpSpPr>
        <p:grpSpPr>
          <a:xfrm>
            <a:off x="29030053" y="7360069"/>
            <a:ext cx="5897880" cy="3088795"/>
            <a:chOff x="25982053" y="7360069"/>
            <a:chExt cx="5897880" cy="308879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F9BCC4E-F4A9-447F-FFF3-FC75DC783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0054" r="7749" b="23471"/>
            <a:stretch>
              <a:fillRect/>
            </a:stretch>
          </p:blipFill>
          <p:spPr>
            <a:xfrm>
              <a:off x="25982053" y="7360069"/>
              <a:ext cx="5897880" cy="308879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4BE6983-9DE2-92A7-B045-64071A1E95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85300" r="53874" b="388"/>
            <a:stretch>
              <a:fillRect/>
            </a:stretch>
          </p:blipFill>
          <p:spPr>
            <a:xfrm>
              <a:off x="27341014" y="8362588"/>
              <a:ext cx="2722120" cy="541878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02736AD0-8070-41E2-CA5B-364CE1B9839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850" r="8082" b="17757"/>
          <a:stretch>
            <a:fillRect/>
          </a:stretch>
        </p:blipFill>
        <p:spPr>
          <a:xfrm>
            <a:off x="35008438" y="7306337"/>
            <a:ext cx="5856985" cy="330159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351EB6A5-4415-0FE2-F8F1-6D3CA28B838D}"/>
              </a:ext>
            </a:extLst>
          </p:cNvPr>
          <p:cNvGrpSpPr/>
          <p:nvPr/>
        </p:nvGrpSpPr>
        <p:grpSpPr>
          <a:xfrm>
            <a:off x="29030053" y="7360069"/>
            <a:ext cx="5897880" cy="3088795"/>
            <a:chOff x="25982053" y="7360069"/>
            <a:chExt cx="5897880" cy="308879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F689246-97FF-2B6B-EDF5-7FE5A01B0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0054" r="7749" b="23471"/>
            <a:stretch>
              <a:fillRect/>
            </a:stretch>
          </p:blipFill>
          <p:spPr>
            <a:xfrm>
              <a:off x="25982053" y="7360069"/>
              <a:ext cx="5897880" cy="308879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B136C33-D1C8-18D9-69ED-3549C7650E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85300" r="53874" b="388"/>
            <a:stretch>
              <a:fillRect/>
            </a:stretch>
          </p:blipFill>
          <p:spPr>
            <a:xfrm>
              <a:off x="27341014" y="8362588"/>
              <a:ext cx="2722120" cy="541878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B172EC61-B02D-A501-C2CE-CBACAF3C5B0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850" r="8082" b="17757"/>
          <a:stretch>
            <a:fillRect/>
          </a:stretch>
        </p:blipFill>
        <p:spPr>
          <a:xfrm>
            <a:off x="35008438" y="7306337"/>
            <a:ext cx="5856985" cy="3301594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41AE268-7FDF-16BD-5A01-85BA5B93FAAF}"/>
              </a:ext>
            </a:extLst>
          </p:cNvPr>
          <p:cNvGrpSpPr/>
          <p:nvPr/>
        </p:nvGrpSpPr>
        <p:grpSpPr>
          <a:xfrm>
            <a:off x="29030053" y="7360069"/>
            <a:ext cx="5897880" cy="3088795"/>
            <a:chOff x="25982053" y="7360069"/>
            <a:chExt cx="5897880" cy="3088795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81317FD-E28C-EB95-9067-BC66362A64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0054" r="7749" b="23471"/>
            <a:stretch>
              <a:fillRect/>
            </a:stretch>
          </p:blipFill>
          <p:spPr>
            <a:xfrm>
              <a:off x="25982053" y="7360069"/>
              <a:ext cx="5897880" cy="3088795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6210876-4451-8671-A477-20A370C65A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85300" r="53874" b="388"/>
            <a:stretch>
              <a:fillRect/>
            </a:stretch>
          </p:blipFill>
          <p:spPr>
            <a:xfrm>
              <a:off x="27341014" y="8362588"/>
              <a:ext cx="2722120" cy="541878"/>
            </a:xfrm>
            <a:prstGeom prst="rect">
              <a:avLst/>
            </a:prstGeom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C783DD6F-29B2-FCFD-6CC6-72BFD69839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850" r="8082" b="17757"/>
          <a:stretch>
            <a:fillRect/>
          </a:stretch>
        </p:blipFill>
        <p:spPr>
          <a:xfrm>
            <a:off x="35008438" y="7306337"/>
            <a:ext cx="5856985" cy="3301594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A3D6AB02-2032-99CC-BA1C-5264B22B5C8E}"/>
              </a:ext>
            </a:extLst>
          </p:cNvPr>
          <p:cNvGrpSpPr/>
          <p:nvPr/>
        </p:nvGrpSpPr>
        <p:grpSpPr>
          <a:xfrm>
            <a:off x="29030053" y="7360069"/>
            <a:ext cx="5897880" cy="3088795"/>
            <a:chOff x="25982053" y="7360069"/>
            <a:chExt cx="5897880" cy="308879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F9BCC4E-F4A9-447F-FFF3-FC75DC783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0054" r="7749" b="23471"/>
            <a:stretch>
              <a:fillRect/>
            </a:stretch>
          </p:blipFill>
          <p:spPr>
            <a:xfrm>
              <a:off x="25982053" y="7360069"/>
              <a:ext cx="5897880" cy="3088795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4BE6983-9DE2-92A7-B045-64071A1E95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85300" r="53874" b="388"/>
            <a:stretch>
              <a:fillRect/>
            </a:stretch>
          </p:blipFill>
          <p:spPr>
            <a:xfrm>
              <a:off x="27341014" y="8362588"/>
              <a:ext cx="2722120" cy="541878"/>
            </a:xfrm>
            <a:prstGeom prst="rect">
              <a:avLst/>
            </a:prstGeom>
          </p:spPr>
        </p:pic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02736AD0-8070-41E2-CA5B-364CE1B9839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850" r="8082" b="17757"/>
          <a:stretch>
            <a:fillRect/>
          </a:stretch>
        </p:blipFill>
        <p:spPr>
          <a:xfrm>
            <a:off x="35008438" y="7306337"/>
            <a:ext cx="5856985" cy="330159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2044765-711B-9419-0AA5-E2A9A23CA5F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0000" r="12778" b="769"/>
          <a:stretch>
            <a:fillRect/>
          </a:stretch>
        </p:blipFill>
        <p:spPr>
          <a:xfrm>
            <a:off x="5455104" y="2904852"/>
            <a:ext cx="4246140" cy="312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5561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14C3D-B57F-A8C5-629A-5660C7650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Calibri"/>
                <a:ea typeface="Calibri"/>
                <a:cs typeface="Calibri"/>
              </a:rPr>
              <a:t>Results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1D599D-77B9-D603-4893-3CF8F469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843375"/>
            <a:ext cx="7886700" cy="232382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sz="2000" b="0" dirty="0">
                <a:latin typeface="Aptos"/>
                <a:ea typeface="Calibri"/>
                <a:cs typeface="Calibri"/>
              </a:rPr>
              <a:t>Delivery Waste Weights</a:t>
            </a:r>
            <a:endParaRPr lang="en-US" sz="2000" b="0">
              <a:latin typeface="Aptos"/>
              <a:ea typeface="Calibri"/>
              <a:cs typeface="Calibri"/>
            </a:endParaRPr>
          </a:p>
          <a:p>
            <a:pPr lvl="1"/>
            <a:r>
              <a:rPr lang="en-US" sz="2000" dirty="0">
                <a:latin typeface="Aptos"/>
                <a:ea typeface="Calibri"/>
                <a:cs typeface="Calibri"/>
              </a:rPr>
              <a:t>No statistically significant difference in red bag waste (biohazard waste) between pre- and post-intervention periods – 10.4% decrease in the median</a:t>
            </a:r>
            <a:endParaRPr lang="en-US" sz="2000" dirty="0">
              <a:latin typeface="Aptos"/>
            </a:endParaRPr>
          </a:p>
          <a:p>
            <a:pPr lvl="1">
              <a:buClr>
                <a:srgbClr val="808080"/>
              </a:buClr>
            </a:pPr>
            <a:r>
              <a:rPr lang="en-US" sz="2000" dirty="0">
                <a:latin typeface="Aptos"/>
                <a:ea typeface="Calibri"/>
                <a:cs typeface="Calibri"/>
              </a:rPr>
              <a:t>Final drape fluid volume and fluid-adjusted biohazard waste did not differ significantly</a:t>
            </a:r>
            <a:endParaRPr lang="en-US" sz="2000" dirty="0">
              <a:latin typeface="Aptos"/>
            </a:endParaRPr>
          </a:p>
          <a:p>
            <a:pPr lvl="1">
              <a:buClr>
                <a:srgbClr val="808080"/>
              </a:buClr>
            </a:pPr>
            <a:r>
              <a:rPr lang="en-US" sz="2000" dirty="0">
                <a:latin typeface="Aptos"/>
                <a:ea typeface="Calibri"/>
                <a:cs typeface="Calibri"/>
              </a:rPr>
              <a:t>Municipal waste decreased by 75.9%, total waste decreased by 29.4%</a:t>
            </a:r>
            <a:endParaRPr lang="en-US" sz="2000" dirty="0">
              <a:latin typeface="Aptos"/>
            </a:endParaRPr>
          </a:p>
          <a:p>
            <a:pPr lvl="1">
              <a:buClr>
                <a:srgbClr val="808080"/>
              </a:buClr>
            </a:pPr>
            <a:r>
              <a:rPr lang="en-US" sz="2000" dirty="0">
                <a:latin typeface="Aptos"/>
                <a:ea typeface="Calibri"/>
                <a:cs typeface="Calibri"/>
              </a:rPr>
              <a:t>Proportion of the total waste going into red bag increased by 42.6%</a:t>
            </a:r>
            <a:endParaRPr lang="en-US" sz="2000">
              <a:latin typeface="Aptos"/>
              <a:ea typeface="Calibri"/>
              <a:cs typeface="Calibri"/>
            </a:endParaRPr>
          </a:p>
          <a:p>
            <a:pPr lvl="1">
              <a:buClr>
                <a:srgbClr val="808080"/>
              </a:buClr>
            </a:pPr>
            <a:endParaRPr lang="en-US" sz="2000" dirty="0">
              <a:latin typeface="Aptos"/>
            </a:endParaRPr>
          </a:p>
          <a:p>
            <a:pPr lvl="1">
              <a:buClr>
                <a:prstClr val="black">
                  <a:lumMod val="50000"/>
                  <a:lumOff val="50000"/>
                </a:prstClr>
              </a:buClr>
            </a:pPr>
            <a:endParaRPr lang="en-US" sz="1600" dirty="0">
              <a:latin typeface="Aptos"/>
            </a:endParaRPr>
          </a:p>
          <a:p>
            <a:pPr lvl="1">
              <a:buClr>
                <a:prstClr val="black">
                  <a:lumMod val="50000"/>
                  <a:lumOff val="50000"/>
                </a:prstClr>
              </a:buClr>
            </a:pPr>
            <a:endParaRPr lang="en-US" sz="1600" dirty="0">
              <a:latin typeface="Aptos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6A62B1-2709-9FDC-B860-38D108C2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1AD907F7-1FCC-4942-8F32-2C764FF11B38}" type="slidenum">
              <a:rPr lang="en-US">
                <a:solidFill>
                  <a:prstClr val="white"/>
                </a:solidFill>
              </a:rPr>
              <a:pPr defTabSz="457200"/>
              <a:t>19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EF370214-EB04-4AD8-23AE-6E42057DBE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69213" y="6567697"/>
            <a:ext cx="2459355" cy="292608"/>
          </a:xfrm>
          <a:solidFill>
            <a:schemeClr val="bg2">
              <a:lumMod val="50000"/>
            </a:schemeClr>
          </a:solidFill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defTabSz="457200"/>
            <a:r>
              <a:rPr lang="en-US" dirty="0">
                <a:solidFill>
                  <a:prstClr val="white"/>
                </a:solidFill>
              </a:rPr>
              <a:t>AIAMC  NI X Mtg #3 | Oct 9,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B6FBE6-5027-B0E0-BABF-19751AC6A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455" y="2980018"/>
            <a:ext cx="7887093" cy="320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3338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57688-0E5E-AC2B-8277-507650821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49611-067C-DF20-4B3A-E749DD9267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3000" cap="small" dirty="0">
                <a:solidFill>
                  <a:srgbClr val="72BF44"/>
                </a:solidFill>
                <a:latin typeface="Calibri"/>
                <a:ea typeface="Calibri"/>
                <a:cs typeface="Calibri"/>
              </a:rPr>
              <a:t>Next Steps</a:t>
            </a:r>
          </a:p>
          <a:p>
            <a:r>
              <a:rPr lang="en-US" sz="3000" dirty="0">
                <a:latin typeface="Calibri"/>
                <a:ea typeface="Calibri"/>
                <a:cs typeface="Calibri"/>
              </a:rPr>
              <a:t>Approval of updated infographic</a:t>
            </a:r>
          </a:p>
          <a:p>
            <a:r>
              <a:rPr lang="en-US" sz="3000" dirty="0">
                <a:latin typeface="Calibri"/>
                <a:ea typeface="Calibri"/>
                <a:cs typeface="Calibri"/>
              </a:rPr>
              <a:t>Broaden study population</a:t>
            </a:r>
            <a:endParaRPr lang="en-US" sz="3000" dirty="0"/>
          </a:p>
          <a:p>
            <a:r>
              <a:rPr lang="en-US" sz="3000" dirty="0">
                <a:latin typeface="Calibri"/>
                <a:ea typeface="Calibri"/>
                <a:cs typeface="Calibri"/>
              </a:rPr>
              <a:t>Reassess knowledge retention</a:t>
            </a:r>
            <a:endParaRPr lang="en-US" sz="3000" dirty="0"/>
          </a:p>
          <a:p>
            <a:endParaRPr lang="en-US" sz="3000" dirty="0"/>
          </a:p>
          <a:p>
            <a:pPr marL="0" indent="0">
              <a:buNone/>
            </a:pPr>
            <a:r>
              <a:rPr lang="en-US" sz="3000" cap="small" dirty="0">
                <a:solidFill>
                  <a:srgbClr val="72BF44"/>
                </a:solidFill>
                <a:latin typeface="Calibri"/>
                <a:ea typeface="Calibri"/>
                <a:cs typeface="Calibri"/>
              </a:rPr>
              <a:t>Areas Seeking Guidance</a:t>
            </a:r>
          </a:p>
          <a:p>
            <a:r>
              <a:rPr lang="en-US" sz="3000" dirty="0">
                <a:latin typeface="Calibri"/>
                <a:ea typeface="Calibri"/>
                <a:cs typeface="Calibri"/>
              </a:rPr>
              <a:t>Institutional acceptance of updated infographic for L&amp;D</a:t>
            </a:r>
          </a:p>
          <a:p>
            <a:r>
              <a:rPr lang="en-US" sz="3000" dirty="0">
                <a:latin typeface="Calibri"/>
                <a:ea typeface="Calibri"/>
                <a:cs typeface="Calibri"/>
              </a:rPr>
              <a:t>Sustainability of change</a:t>
            </a:r>
            <a:endParaRPr lang="en-US" sz="3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BC1597-D49D-91D2-5469-BF2CD0F2C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1AD907F7-1FCC-4942-8F32-2C764FF11B38}" type="slidenum">
              <a:rPr lang="en-US">
                <a:solidFill>
                  <a:prstClr val="white"/>
                </a:solidFill>
              </a:rPr>
              <a:pPr defTabSz="457200"/>
              <a:t>20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AAE2D3A-C6CC-46E8-EAD7-F6732F718A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69213" y="6567697"/>
            <a:ext cx="2459355" cy="292608"/>
          </a:xfrm>
          <a:solidFill>
            <a:schemeClr val="bg2">
              <a:lumMod val="50000"/>
            </a:schemeClr>
          </a:solidFill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defTabSz="457200"/>
            <a:r>
              <a:rPr lang="en-US" dirty="0">
                <a:solidFill>
                  <a:prstClr val="white"/>
                </a:solidFill>
              </a:rPr>
              <a:t>AIAMC  NI X Mtg #3 | Oct 9, 2026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0BE556B-F150-665A-BC86-523D7002C4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710" y="4662517"/>
            <a:ext cx="1854183" cy="185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8080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83195"/>
            <a:ext cx="10460736" cy="4684996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>
                <a:solidFill>
                  <a:srgbClr val="92D050"/>
                </a:solidFill>
              </a:rPr>
              <a:t> St. Lukes University Health Network</a:t>
            </a:r>
            <a:br>
              <a:rPr lang="en-US" sz="3200" dirty="0">
                <a:solidFill>
                  <a:srgbClr val="92D050"/>
                </a:solidFill>
              </a:rPr>
            </a:br>
            <a:r>
              <a:rPr lang="en-US" sz="3200" dirty="0">
                <a:solidFill>
                  <a:srgbClr val="92D050"/>
                </a:solidFill>
              </a:rPr>
              <a:t>Clinic to Curb</a:t>
            </a:r>
            <a:br>
              <a:rPr lang="en-US" sz="3200" dirty="0">
                <a:solidFill>
                  <a:srgbClr val="92D050"/>
                </a:solidFill>
              </a:rPr>
            </a:br>
            <a:endParaRPr lang="en-US" sz="32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8052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&#10;&#10;AI-generated content may be incorrect.">
            <a:extLst>
              <a:ext uri="{FF2B5EF4-FFF2-40B4-BE49-F238E27FC236}">
                <a16:creationId xmlns:a16="http://schemas.microsoft.com/office/drawing/2014/main" id="{3F9FB4EA-B440-B2D8-298A-EB60BFB8E5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2038" y="6128753"/>
            <a:ext cx="992210" cy="315495"/>
          </a:xfrm>
          <a:prstGeom prst="rect">
            <a:avLst/>
          </a:prstGeom>
        </p:spPr>
      </p:pic>
      <p:sp>
        <p:nvSpPr>
          <p:cNvPr id="5" name="Text Box 13">
            <a:extLst>
              <a:ext uri="{FF2B5EF4-FFF2-40B4-BE49-F238E27FC236}">
                <a16:creationId xmlns:a16="http://schemas.microsoft.com/office/drawing/2014/main" id="{99F11805-8D3B-3EF9-BA43-383F9CCE4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1615" y="1375346"/>
            <a:ext cx="9028770" cy="400110"/>
          </a:xfrm>
          <a:prstGeom prst="rect">
            <a:avLst/>
          </a:prstGeom>
          <a:solidFill>
            <a:srgbClr val="72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defTabSz="940594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000" b="1" dirty="0">
                <a:solidFill>
                  <a:prstClr val="white"/>
                </a:solidFill>
                <a:latin typeface="Calibri" panose="020F0502020204030204" pitchFamily="34" charset="0"/>
              </a:rPr>
              <a:t>Introduction: Background &amp; Context</a:t>
            </a:r>
          </a:p>
        </p:txBody>
      </p:sp>
      <p:sp>
        <p:nvSpPr>
          <p:cNvPr id="8" name="Text Box 1283">
            <a:extLst>
              <a:ext uri="{FF2B5EF4-FFF2-40B4-BE49-F238E27FC236}">
                <a16:creationId xmlns:a16="http://schemas.microsoft.com/office/drawing/2014/main" id="{F33BE723-738F-010C-3E45-EAFCB4679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1616" y="1920876"/>
            <a:ext cx="5102213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457200"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114300" defTabSz="940594" eaLnBrk="0" fontAlgn="base" hangingPunct="0"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lang="en-US" sz="1200" dirty="0">
                <a:solidFill>
                  <a:srgbClr val="4472C4"/>
                </a:solidFill>
                <a:latin typeface="Calibri" panose="020F0502020204030204" pitchFamily="34" charset="0"/>
              </a:rPr>
              <a:t>The St Luke’s Rural Family Medicine Residency offers primary care to homeless and domestic violence shelters on a walk-in basis, regardless of payment ability. A new “Street Medicine” curriculum, including point-of-care ultrasound and wound care, has been and continues to develop using non-traditional settings. Resident knowledge, skills, and attitudes will be assessed before and after the rotation. Team member knowledge will be assessed via pre/post test surveys as part of our Grand Rounds series.</a:t>
            </a:r>
            <a:endParaRPr lang="en-US" altLang="en-US" sz="1200" i="1" dirty="0">
              <a:solidFill>
                <a:srgbClr val="0033CC"/>
              </a:solidFill>
              <a:latin typeface="Calibri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4F74FE-5420-CA61-7FE8-41E6E1E951D1}"/>
              </a:ext>
            </a:extLst>
          </p:cNvPr>
          <p:cNvSpPr txBox="1"/>
          <p:nvPr/>
        </p:nvSpPr>
        <p:spPr>
          <a:xfrm>
            <a:off x="3556907" y="89805"/>
            <a:ext cx="4800600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40594" eaLnBrk="0" fontAlgn="base" hangingPunct="0"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alibri" pitchFamily="34" charset="0"/>
                <a:cs typeface="Calibri" pitchFamily="34" charset="0"/>
              </a:rPr>
              <a:t>Clinic to Curb: Resident Physicians in Street Medicine</a:t>
            </a:r>
          </a:p>
          <a:p>
            <a:pPr algn="ctr" defTabSz="940594" eaLnBrk="0" fontAlgn="base" hangingPunct="0">
              <a:spcAft>
                <a:spcPct val="0"/>
              </a:spcAft>
              <a:defRPr/>
            </a:pPr>
            <a:r>
              <a:rPr lang="en-US" sz="1100" b="1" dirty="0">
                <a:solidFill>
                  <a:prstClr val="black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alibri" pitchFamily="34" charset="0"/>
                <a:cs typeface="Calibri" pitchFamily="34" charset="0"/>
              </a:rPr>
              <a:t>Omama Humayun, MD; Daryoush Shahin, MD; </a:t>
            </a:r>
            <a:r>
              <a:rPr lang="en-US" sz="11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alibri" pitchFamily="34" charset="0"/>
                <a:cs typeface="Calibri" pitchFamily="34" charset="0"/>
              </a:rPr>
              <a:t>WeiYu</a:t>
            </a:r>
            <a:r>
              <a:rPr lang="en-US" sz="1100" b="1" dirty="0">
                <a:solidFill>
                  <a:prstClr val="black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alibri" pitchFamily="34" charset="0"/>
                <a:cs typeface="Calibri" pitchFamily="34" charset="0"/>
              </a:rPr>
              <a:t> (James) Lu, DO; Kristina Ramdial, MD; Hira Ahmed, DO; ​Muhammad </a:t>
            </a:r>
            <a:r>
              <a:rPr lang="en-US" sz="11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alibri" pitchFamily="34" charset="0"/>
                <a:cs typeface="Calibri" pitchFamily="34" charset="0"/>
              </a:rPr>
              <a:t>Shabbaz</a:t>
            </a:r>
            <a:r>
              <a:rPr lang="en-US" sz="1100" b="1" dirty="0">
                <a:solidFill>
                  <a:prstClr val="black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alibri" pitchFamily="34" charset="0"/>
                <a:cs typeface="Calibri" pitchFamily="34" charset="0"/>
              </a:rPr>
              <a:t>, MD; Gregory Dobash, MD; Thomas McGinley, MD; Danielle Godfrey, MHA​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28A96D72-6615-FB88-8679-47CD11F864D9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xfrm>
            <a:off x="7762989" y="6323002"/>
            <a:ext cx="2937669" cy="24249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5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185738" indent="-71438">
              <a:defRPr sz="205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285750" indent="-57150">
              <a:defRPr sz="205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400050" indent="-57150">
              <a:defRPr sz="205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514350" indent="-57150">
              <a:defRPr sz="205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628650" indent="-57150" eaLnBrk="0" fontAlgn="base" hangingPunct="0">
              <a:spcBef>
                <a:spcPct val="0"/>
              </a:spcBef>
              <a:spcAft>
                <a:spcPct val="0"/>
              </a:spcAft>
              <a:defRPr sz="205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742950" indent="-57150" eaLnBrk="0" fontAlgn="base" hangingPunct="0">
              <a:spcBef>
                <a:spcPct val="0"/>
              </a:spcBef>
              <a:spcAft>
                <a:spcPct val="0"/>
              </a:spcAft>
              <a:defRPr sz="205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857250" indent="-57150" eaLnBrk="0" fontAlgn="base" hangingPunct="0">
              <a:spcBef>
                <a:spcPct val="0"/>
              </a:spcBef>
              <a:spcAft>
                <a:spcPct val="0"/>
              </a:spcAft>
              <a:defRPr sz="205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971550" indent="-57150" eaLnBrk="0" fontAlgn="base" hangingPunct="0">
              <a:spcBef>
                <a:spcPct val="0"/>
              </a:spcBef>
              <a:spcAft>
                <a:spcPct val="0"/>
              </a:spcAft>
              <a:defRPr sz="205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defTabSz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dirty="0">
                <a:solidFill>
                  <a:prstClr val="black"/>
                </a:solidFill>
                <a:latin typeface="Calibri" panose="020F0502020204030204" pitchFamily="34" charset="0"/>
              </a:rPr>
              <a:t>NI X Meeting Three October 9, 2026</a:t>
            </a:r>
          </a:p>
        </p:txBody>
      </p:sp>
      <p:pic>
        <p:nvPicPr>
          <p:cNvPr id="15" name="Picture 6" descr="The image features the logo of the AiAMC, which stands for the Alliance of Independent Academic Medical Centers.&#10;&#10;AI-generated content may be incorrect.">
            <a:extLst>
              <a:ext uri="{FF2B5EF4-FFF2-40B4-BE49-F238E27FC236}">
                <a16:creationId xmlns:a16="http://schemas.microsoft.com/office/drawing/2014/main" id="{74C84AB8-2E2F-A872-FB9B-F36E99943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945" y="193203"/>
            <a:ext cx="1318816" cy="40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AD3B5C0-8C57-E8B8-BACA-E550FB8E4B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7607" y="25094"/>
            <a:ext cx="2019300" cy="681038"/>
          </a:xfrm>
          <a:prstGeom prst="rect">
            <a:avLst/>
          </a:prstGeom>
        </p:spPr>
      </p:pic>
      <p:pic>
        <p:nvPicPr>
          <p:cNvPr id="4" name="Picture 3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43613407-675D-1C0C-8EB0-8B5292A733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0383" y="2047833"/>
            <a:ext cx="2605291" cy="3244710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66D59BF-7CBC-5C8B-0958-2A087AEC5292}"/>
              </a:ext>
            </a:extLst>
          </p:cNvPr>
          <p:cNvGraphicFramePr>
            <a:graphicFrameLocks noGrp="1"/>
          </p:cNvGraphicFramePr>
          <p:nvPr/>
        </p:nvGraphicFramePr>
        <p:xfrm>
          <a:off x="1581615" y="3791704"/>
          <a:ext cx="5102214" cy="1638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07">
                  <a:extLst>
                    <a:ext uri="{9D8B030D-6E8A-4147-A177-3AD203B41FA5}">
                      <a16:colId xmlns:a16="http://schemas.microsoft.com/office/drawing/2014/main" val="2016453139"/>
                    </a:ext>
                  </a:extLst>
                </a:gridCol>
                <a:gridCol w="2551107">
                  <a:extLst>
                    <a:ext uri="{9D8B030D-6E8A-4147-A177-3AD203B41FA5}">
                      <a16:colId xmlns:a16="http://schemas.microsoft.com/office/drawing/2014/main" val="495970520"/>
                    </a:ext>
                  </a:extLst>
                </a:gridCol>
              </a:tblGrid>
              <a:tr h="32766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2023</a:t>
                      </a:r>
                    </a:p>
                  </a:txBody>
                  <a:tcPr marL="22860" marR="22860" marT="11430" marB="1143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Program initial involvement with Street Medicine </a:t>
                      </a:r>
                    </a:p>
                  </a:txBody>
                  <a:tcPr marL="22860" marR="22860" marT="11430" marB="1143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182086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2025</a:t>
                      </a:r>
                    </a:p>
                  </a:txBody>
                  <a:tcPr marL="22860" marR="22860" marT="11430" marB="1143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Awarded HRSA grant to expand our Street Medicine Curriculum</a:t>
                      </a:r>
                    </a:p>
                  </a:txBody>
                  <a:tcPr marL="22860" marR="22860" marT="11430" marB="1143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3881165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r>
                        <a:rPr lang="en-US" sz="1000" dirty="0"/>
                        <a:t>January 2026</a:t>
                      </a:r>
                    </a:p>
                  </a:txBody>
                  <a:tcPr marL="22860" marR="22860" marT="11430" marB="1143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Launch of Street, Wilderness and Rural Medicine Grand Rounds series</a:t>
                      </a:r>
                    </a:p>
                  </a:txBody>
                  <a:tcPr marL="22860" marR="22860" marT="11430" marB="1143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4375148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r>
                        <a:rPr lang="en-US" sz="1000" dirty="0"/>
                        <a:t>April 2026</a:t>
                      </a:r>
                    </a:p>
                  </a:txBody>
                  <a:tcPr marL="22860" marR="22860" marT="11430" marB="1143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Initial pre-test survey distributed to residents to assess comfortability with street medicine.</a:t>
                      </a:r>
                    </a:p>
                  </a:txBody>
                  <a:tcPr marL="22860" marR="22860" marT="11430" marB="1143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675073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r>
                        <a:rPr lang="en-US" sz="1000" dirty="0"/>
                        <a:t>June 2026</a:t>
                      </a:r>
                    </a:p>
                  </a:txBody>
                  <a:tcPr marL="22860" marR="22860" marT="11430" marB="1143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Post-test survey distributed to the class of 2026. Pre-test distributed to the class of 2029.</a:t>
                      </a:r>
                    </a:p>
                  </a:txBody>
                  <a:tcPr marL="22860" marR="22860" marT="11430" marB="1143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704869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07EAB30-B77D-42E7-1C99-2D31F8A07CB2}"/>
              </a:ext>
            </a:extLst>
          </p:cNvPr>
          <p:cNvSpPr txBox="1"/>
          <p:nvPr/>
        </p:nvSpPr>
        <p:spPr>
          <a:xfrm>
            <a:off x="1581616" y="3519293"/>
            <a:ext cx="5102213" cy="34624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 defTabSz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50" b="1" dirty="0">
                <a:solidFill>
                  <a:prstClr val="white"/>
                </a:solidFill>
                <a:latin typeface="Calibri" panose="020F0502020204030204"/>
              </a:rPr>
              <a:t>Timeline</a:t>
            </a:r>
          </a:p>
        </p:txBody>
      </p:sp>
    </p:spTree>
    <p:extLst>
      <p:ext uri="{BB962C8B-B14F-4D97-AF65-F5344CB8AC3E}">
        <p14:creationId xmlns:p14="http://schemas.microsoft.com/office/powerpoint/2010/main" val="34090256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D285A-FF70-B25C-33FB-80BB2F50C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&#10;&#10;AI-generated content may be incorrect.">
            <a:extLst>
              <a:ext uri="{FF2B5EF4-FFF2-40B4-BE49-F238E27FC236}">
                <a16:creationId xmlns:a16="http://schemas.microsoft.com/office/drawing/2014/main" id="{2B93E12D-790E-3365-FBEB-29540A62ED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2038" y="6128753"/>
            <a:ext cx="992210" cy="315495"/>
          </a:xfrm>
          <a:prstGeom prst="rect">
            <a:avLst/>
          </a:prstGeom>
        </p:spPr>
      </p:pic>
      <p:sp>
        <p:nvSpPr>
          <p:cNvPr id="7" name="Text Box 13">
            <a:extLst>
              <a:ext uri="{FF2B5EF4-FFF2-40B4-BE49-F238E27FC236}">
                <a16:creationId xmlns:a16="http://schemas.microsoft.com/office/drawing/2014/main" id="{DE0262DA-A668-CE9C-AE69-BB54399F53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9315" y="133230"/>
            <a:ext cx="8833757" cy="461665"/>
          </a:xfrm>
          <a:prstGeom prst="rect">
            <a:avLst/>
          </a:prstGeom>
          <a:solidFill>
            <a:srgbClr val="72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defTabSz="940594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400" b="1" dirty="0">
                <a:solidFill>
                  <a:prstClr val="white"/>
                </a:solidFill>
                <a:latin typeface="Calibri" panose="020F0502020204030204" pitchFamily="34" charset="0"/>
              </a:rPr>
              <a:t>Aim/Objectives/Alignment</a:t>
            </a:r>
          </a:p>
        </p:txBody>
      </p:sp>
      <p:sp>
        <p:nvSpPr>
          <p:cNvPr id="9" name="Text Box 1283">
            <a:extLst>
              <a:ext uri="{FF2B5EF4-FFF2-40B4-BE49-F238E27FC236}">
                <a16:creationId xmlns:a16="http://schemas.microsoft.com/office/drawing/2014/main" id="{E2AEFDF5-A8F4-CF17-22CB-0A28258FFD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0765" y="781504"/>
            <a:ext cx="8662307" cy="24314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457200"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328613" indent="-214313" defTabSz="940594" eaLnBrk="0" fontAlgn="base" hangingPunct="0">
              <a:spcAft>
                <a:spcPct val="0"/>
              </a:spcAft>
            </a:pPr>
            <a:r>
              <a:rPr lang="en-US" sz="2000" dirty="0">
                <a:solidFill>
                  <a:srgbClr val="4472C4"/>
                </a:solidFill>
                <a:latin typeface="Calibri" panose="020F0502020204030204"/>
              </a:rPr>
              <a:t>Develop and expand Street Medicine Curriculum </a:t>
            </a:r>
          </a:p>
          <a:p>
            <a:pPr marL="328613" indent="-214313" defTabSz="940594" eaLnBrk="0" fontAlgn="base" hangingPunct="0">
              <a:spcAft>
                <a:spcPct val="0"/>
              </a:spcAft>
            </a:pPr>
            <a:r>
              <a:rPr lang="en-US" sz="2000" dirty="0">
                <a:solidFill>
                  <a:srgbClr val="4472C4"/>
                </a:solidFill>
                <a:latin typeface="Calibri" panose="020F0502020204030204"/>
              </a:rPr>
              <a:t>Evaluate residents' competencies before and after completion of clinical experiences ​</a:t>
            </a:r>
          </a:p>
          <a:p>
            <a:pPr marL="328613" indent="-214313" defTabSz="940594" eaLnBrk="0" fontAlgn="base" hangingPunct="0">
              <a:spcAft>
                <a:spcPct val="0"/>
              </a:spcAft>
            </a:pPr>
            <a:r>
              <a:rPr lang="en-US" sz="2000" dirty="0">
                <a:solidFill>
                  <a:srgbClr val="4472C4"/>
                </a:solidFill>
                <a:latin typeface="Calibri" panose="020F0502020204030204"/>
              </a:rPr>
              <a:t>Assess residents' knowledge, skills, and attitude in serving marginalized populations during residency, and after their post-graduate careers​</a:t>
            </a:r>
          </a:p>
          <a:p>
            <a:pPr marL="328613" indent="-214313" defTabSz="940594" eaLnBrk="0" fontAlgn="base" hangingPunct="0">
              <a:spcAft>
                <a:spcPct val="0"/>
              </a:spcAft>
            </a:pPr>
            <a:r>
              <a:rPr lang="en-US" sz="2000" dirty="0">
                <a:solidFill>
                  <a:srgbClr val="4472C4"/>
                </a:solidFill>
                <a:latin typeface="Calibri" panose="020F0502020204030204"/>
              </a:rPr>
              <a:t>Assess the knowledge level of Grand Rounds participants using pre/post tests related to the content.</a:t>
            </a:r>
            <a:endParaRPr lang="en-US" sz="1800" dirty="0">
              <a:solidFill>
                <a:srgbClr val="4472C4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072376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BADC2-CB44-4C87-A319-D4785041C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&#10;&#10;AI-generated content may be incorrect.">
            <a:extLst>
              <a:ext uri="{FF2B5EF4-FFF2-40B4-BE49-F238E27FC236}">
                <a16:creationId xmlns:a16="http://schemas.microsoft.com/office/drawing/2014/main" id="{8D801801-2E00-7756-4CA3-E6C0E3331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2038" y="6128753"/>
            <a:ext cx="992210" cy="315495"/>
          </a:xfrm>
          <a:prstGeom prst="rect">
            <a:avLst/>
          </a:prstGeom>
        </p:spPr>
      </p:pic>
      <p:sp>
        <p:nvSpPr>
          <p:cNvPr id="8" name="Text Box 1283">
            <a:extLst>
              <a:ext uri="{FF2B5EF4-FFF2-40B4-BE49-F238E27FC236}">
                <a16:creationId xmlns:a16="http://schemas.microsoft.com/office/drawing/2014/main" id="{F4383B93-CA44-E5E6-F610-1AB1A380E2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0055" y="838654"/>
            <a:ext cx="8833757" cy="243143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457200"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114300" defTabSz="940594" eaLnBrk="0" fontAlgn="base" hangingPunct="0">
              <a:spcAft>
                <a:spcPct val="0"/>
              </a:spcAft>
            </a:pPr>
            <a:r>
              <a:rPr lang="en-US" sz="2000" dirty="0">
                <a:solidFill>
                  <a:srgbClr val="4472C4"/>
                </a:solidFill>
                <a:latin typeface="Calibri" panose="020F0502020204030204"/>
              </a:rPr>
              <a:t>​Data is collected via the Research Electronic Data Capture System (</a:t>
            </a:r>
            <a:r>
              <a:rPr lang="en-US" sz="2000" dirty="0" err="1">
                <a:solidFill>
                  <a:srgbClr val="4472C4"/>
                </a:solidFill>
                <a:latin typeface="Calibri" panose="020F0502020204030204"/>
              </a:rPr>
              <a:t>REDCap</a:t>
            </a:r>
            <a:r>
              <a:rPr lang="en-US" sz="2000" dirty="0">
                <a:solidFill>
                  <a:srgbClr val="4472C4"/>
                </a:solidFill>
                <a:latin typeface="Calibri" panose="020F0502020204030204"/>
              </a:rPr>
              <a:t>)​.</a:t>
            </a:r>
          </a:p>
          <a:p>
            <a:pPr marL="114300" defTabSz="940594" eaLnBrk="0" fontAlgn="base" hangingPunct="0">
              <a:spcAft>
                <a:spcPct val="0"/>
              </a:spcAft>
            </a:pPr>
            <a:r>
              <a:rPr lang="en-US" sz="2000" dirty="0">
                <a:solidFill>
                  <a:srgbClr val="4472C4"/>
                </a:solidFill>
                <a:latin typeface="Calibri" panose="020F0502020204030204"/>
              </a:rPr>
              <a:t>Residents will be surveyed during the pre/post periods of the project. Specifically, at the start of the residency program and at the conclusion of the residency program.</a:t>
            </a:r>
          </a:p>
          <a:p>
            <a:pPr marL="114300" defTabSz="940594" eaLnBrk="0" fontAlgn="base" hangingPunct="0">
              <a:spcAft>
                <a:spcPct val="0"/>
              </a:spcAft>
            </a:pPr>
            <a:r>
              <a:rPr lang="en-US" sz="2000" dirty="0">
                <a:solidFill>
                  <a:srgbClr val="4472C4"/>
                </a:solidFill>
                <a:latin typeface="Calibri" panose="020F0502020204030204"/>
              </a:rPr>
              <a:t>Grand Rounds attendance is tracked and maintained.</a:t>
            </a:r>
          </a:p>
          <a:p>
            <a:pPr marL="114300" defTabSz="940594" eaLnBrk="0" fontAlgn="base" hangingPunct="0">
              <a:spcAft>
                <a:spcPct val="0"/>
              </a:spcAft>
            </a:pPr>
            <a:r>
              <a:rPr lang="en-US" sz="2000" dirty="0">
                <a:solidFill>
                  <a:srgbClr val="4472C4"/>
                </a:solidFill>
                <a:latin typeface="Calibri" panose="020F0502020204030204"/>
              </a:rPr>
              <a:t>Participants in the Grand Rounds series will complete a pre/post test survey at the start and end of the session. </a:t>
            </a:r>
          </a:p>
        </p:txBody>
      </p:sp>
      <p:sp>
        <p:nvSpPr>
          <p:cNvPr id="5" name="Text Box 13">
            <a:extLst>
              <a:ext uri="{FF2B5EF4-FFF2-40B4-BE49-F238E27FC236}">
                <a16:creationId xmlns:a16="http://schemas.microsoft.com/office/drawing/2014/main" id="{8E70681C-6D75-928B-3F57-2672020E9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9619" y="135396"/>
            <a:ext cx="9274629" cy="461665"/>
          </a:xfrm>
          <a:prstGeom prst="rect">
            <a:avLst/>
          </a:prstGeom>
          <a:solidFill>
            <a:srgbClr val="72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defTabSz="940594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400" b="1" dirty="0">
                <a:solidFill>
                  <a:prstClr val="white"/>
                </a:solidFill>
                <a:latin typeface="Calibri" panose="020F0502020204030204" pitchFamily="34" charset="0"/>
              </a:rPr>
              <a:t>Measures</a:t>
            </a:r>
          </a:p>
        </p:txBody>
      </p:sp>
    </p:spTree>
    <p:extLst>
      <p:ext uri="{BB962C8B-B14F-4D97-AF65-F5344CB8AC3E}">
        <p14:creationId xmlns:p14="http://schemas.microsoft.com/office/powerpoint/2010/main" val="19123773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33D4B-C501-75DC-9622-CCD81D49A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&#10;&#10;AI-generated content may be incorrect.">
            <a:extLst>
              <a:ext uri="{FF2B5EF4-FFF2-40B4-BE49-F238E27FC236}">
                <a16:creationId xmlns:a16="http://schemas.microsoft.com/office/drawing/2014/main" id="{DE5F6007-B1D1-213B-8BA2-D41E3DA89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2038" y="6128753"/>
            <a:ext cx="992210" cy="315495"/>
          </a:xfrm>
          <a:prstGeom prst="rect">
            <a:avLst/>
          </a:prstGeom>
        </p:spPr>
      </p:pic>
      <p:sp>
        <p:nvSpPr>
          <p:cNvPr id="8" name="Text Box 1283">
            <a:extLst>
              <a:ext uri="{FF2B5EF4-FFF2-40B4-BE49-F238E27FC236}">
                <a16:creationId xmlns:a16="http://schemas.microsoft.com/office/drawing/2014/main" id="{A3B5A8AB-5CAD-7A0E-4AD6-78C713C66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904" y="691696"/>
            <a:ext cx="8833757" cy="29546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457200"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114300" defTabSz="940594" eaLnBrk="0" fontAlgn="base" hangingPunct="0">
              <a:spcAft>
                <a:spcPct val="0"/>
              </a:spcAft>
            </a:pPr>
            <a:r>
              <a:rPr lang="en-US" sz="2000" dirty="0">
                <a:solidFill>
                  <a:srgbClr val="4472C4"/>
                </a:solidFill>
                <a:latin typeface="Calibri" panose="020F0502020204030204"/>
              </a:rPr>
              <a:t>All team members have completed IRB training.​</a:t>
            </a:r>
          </a:p>
          <a:p>
            <a:pPr marL="114300" defTabSz="940594" eaLnBrk="0" fontAlgn="base" hangingPunct="0">
              <a:spcAft>
                <a:spcPct val="0"/>
              </a:spcAft>
            </a:pPr>
            <a:r>
              <a:rPr lang="en-US" sz="2000" dirty="0">
                <a:solidFill>
                  <a:srgbClr val="4472C4"/>
                </a:solidFill>
                <a:latin typeface="Calibri" panose="020F0502020204030204"/>
              </a:rPr>
              <a:t> IRB approval has been received.​</a:t>
            </a:r>
          </a:p>
          <a:p>
            <a:pPr marL="114300" defTabSz="940594" eaLnBrk="0" fontAlgn="base" hangingPunct="0">
              <a:spcAft>
                <a:spcPct val="0"/>
              </a:spcAft>
            </a:pPr>
            <a:r>
              <a:rPr lang="en-US" sz="2000" dirty="0">
                <a:solidFill>
                  <a:srgbClr val="4472C4"/>
                </a:solidFill>
                <a:latin typeface="Calibri" panose="020F0502020204030204"/>
              </a:rPr>
              <a:t>The Street, Wilderness, and Rural Grand Rounds series launched in January 2026.</a:t>
            </a:r>
          </a:p>
          <a:p>
            <a:pPr marL="114300" defTabSz="940594" eaLnBrk="0" fontAlgn="base" hangingPunct="0">
              <a:spcAft>
                <a:spcPct val="0"/>
              </a:spcAft>
            </a:pPr>
            <a:r>
              <a:rPr lang="en-US" sz="2000" dirty="0">
                <a:solidFill>
                  <a:srgbClr val="4472C4"/>
                </a:solidFill>
                <a:latin typeface="Calibri" panose="020F0502020204030204"/>
              </a:rPr>
              <a:t>Each Grand Rounds session includes pre/post surveys to assess knowledge related to the topic being presented.​ Data collection began in April 2026.</a:t>
            </a:r>
          </a:p>
          <a:p>
            <a:pPr marL="114300" defTabSz="940594" eaLnBrk="0" fontAlgn="base" hangingPunct="0">
              <a:spcAft>
                <a:spcPct val="0"/>
              </a:spcAft>
            </a:pPr>
            <a:r>
              <a:rPr lang="en-US" sz="2000" dirty="0">
                <a:solidFill>
                  <a:srgbClr val="4472C4"/>
                </a:solidFill>
                <a:latin typeface="Calibri" panose="020F0502020204030204"/>
              </a:rPr>
              <a:t>An overarching competency survey to measure baseline skills and attitudes prior to the Street Medicine rotation.​ Initial surveys have been distributed. </a:t>
            </a:r>
          </a:p>
          <a:p>
            <a:pPr marL="124619" defTabSz="940594" eaLnBrk="0" fontAlgn="base" hangingPunct="0">
              <a:spcBef>
                <a:spcPct val="0"/>
              </a:spcBef>
              <a:spcAft>
                <a:spcPct val="0"/>
              </a:spcAft>
              <a:buNone/>
              <a:tabLst>
                <a:tab pos="218281" algn="l"/>
              </a:tabLst>
              <a:defRPr/>
            </a:pPr>
            <a:endParaRPr lang="en-US" altLang="en-US" sz="1000" i="1" dirty="0">
              <a:solidFill>
                <a:srgbClr val="0033CC"/>
              </a:solidFill>
              <a:latin typeface="Calibri" panose="020F0502020204030204" pitchFamily="34" charset="0"/>
            </a:endParaRPr>
          </a:p>
          <a:p>
            <a:pPr marL="228600" indent="-103981" defTabSz="940594" eaLnBrk="0" fontAlgn="base" hangingPunct="0">
              <a:spcBef>
                <a:spcPct val="0"/>
              </a:spcBef>
              <a:spcAft>
                <a:spcPct val="0"/>
              </a:spcAft>
              <a:tabLst>
                <a:tab pos="218281" algn="l"/>
              </a:tabLst>
              <a:defRPr/>
            </a:pPr>
            <a:endParaRPr lang="en-US" altLang="en-US" sz="1000" i="1" dirty="0">
              <a:solidFill>
                <a:srgbClr val="0033CC"/>
              </a:solidFill>
              <a:latin typeface="Calibri" panose="020F0502020204030204" pitchFamily="34" charset="0"/>
            </a:endParaRPr>
          </a:p>
          <a:p>
            <a:pPr marL="228600" indent="-103981" defTabSz="940594" eaLnBrk="0" fontAlgn="base" hangingPunct="0">
              <a:spcBef>
                <a:spcPct val="0"/>
              </a:spcBef>
              <a:spcAft>
                <a:spcPct val="0"/>
              </a:spcAft>
              <a:tabLst>
                <a:tab pos="218281" algn="l"/>
              </a:tabLst>
              <a:defRPr/>
            </a:pPr>
            <a:endParaRPr lang="en-US" altLang="en-US" sz="1000" i="1" dirty="0">
              <a:solidFill>
                <a:srgbClr val="0033CC"/>
              </a:solidFill>
              <a:latin typeface="Calibri" panose="020F0502020204030204" pitchFamily="34" charset="0"/>
            </a:endParaRPr>
          </a:p>
        </p:txBody>
      </p:sp>
      <p:sp>
        <p:nvSpPr>
          <p:cNvPr id="4" name="Text Box 13">
            <a:extLst>
              <a:ext uri="{FF2B5EF4-FFF2-40B4-BE49-F238E27FC236}">
                <a16:creationId xmlns:a16="http://schemas.microsoft.com/office/drawing/2014/main" id="{4EAED7C1-6713-7885-DE38-D95ECFA652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0521" y="191265"/>
            <a:ext cx="9223727" cy="461665"/>
          </a:xfrm>
          <a:prstGeom prst="rect">
            <a:avLst/>
          </a:prstGeom>
          <a:solidFill>
            <a:srgbClr val="72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defTabSz="940594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400" b="1" dirty="0">
                <a:solidFill>
                  <a:prstClr val="white"/>
                </a:solidFill>
                <a:latin typeface="Calibri" panose="020F0502020204030204" pitchFamily="34" charset="0"/>
              </a:rPr>
              <a:t>Interventions/Changes</a:t>
            </a:r>
          </a:p>
        </p:txBody>
      </p:sp>
    </p:spTree>
    <p:extLst>
      <p:ext uri="{BB962C8B-B14F-4D97-AF65-F5344CB8AC3E}">
        <p14:creationId xmlns:p14="http://schemas.microsoft.com/office/powerpoint/2010/main" val="2785368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D648D-EE8C-8D0D-3811-C618E853F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&#10;&#10;AI-generated content may be incorrect.">
            <a:extLst>
              <a:ext uri="{FF2B5EF4-FFF2-40B4-BE49-F238E27FC236}">
                <a16:creationId xmlns:a16="http://schemas.microsoft.com/office/drawing/2014/main" id="{BC40798C-E31B-81A4-42F4-EB0DF6160E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2038" y="6128753"/>
            <a:ext cx="992210" cy="315495"/>
          </a:xfrm>
          <a:prstGeom prst="rect">
            <a:avLst/>
          </a:prstGeom>
        </p:spPr>
      </p:pic>
      <p:sp>
        <p:nvSpPr>
          <p:cNvPr id="8" name="Text Box 1283">
            <a:extLst>
              <a:ext uri="{FF2B5EF4-FFF2-40B4-BE49-F238E27FC236}">
                <a16:creationId xmlns:a16="http://schemas.microsoft.com/office/drawing/2014/main" id="{B8269ED4-52E0-602E-846A-4609336E2B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8006" y="721250"/>
            <a:ext cx="3192236" cy="3400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457200"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328613" indent="-214313" defTabSz="94059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500" dirty="0">
                <a:solidFill>
                  <a:srgbClr val="0033CC"/>
                </a:solidFill>
                <a:latin typeface="Calibri" panose="020F0502020204030204" pitchFamily="34" charset="0"/>
              </a:rPr>
              <a:t>Distribution of the Resident Survey (Image 1) has been completed.</a:t>
            </a:r>
          </a:p>
          <a:p>
            <a:pPr marL="328613" indent="-214313" defTabSz="94059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500" dirty="0">
                <a:solidFill>
                  <a:srgbClr val="0033CC"/>
                </a:solidFill>
                <a:latin typeface="Calibri" panose="020F0502020204030204" pitchFamily="34" charset="0"/>
              </a:rPr>
              <a:t>To strengthen data collection and reporting, survey distribution was revised so that each residency class receives an individualized survey link, enabling more accurate tracking of participation, completion, and results.</a:t>
            </a:r>
          </a:p>
          <a:p>
            <a:pPr marL="328613" indent="-214313" defTabSz="94059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500" dirty="0">
                <a:solidFill>
                  <a:srgbClr val="0033CC"/>
                </a:solidFill>
                <a:latin typeface="Calibri" panose="020F0502020204030204" pitchFamily="34" charset="0"/>
              </a:rPr>
              <a:t>Initial barriers: survey platform limitations and low survey completion rates.</a:t>
            </a:r>
            <a:endParaRPr lang="en-US" altLang="en-US" sz="2000" i="1" dirty="0">
              <a:solidFill>
                <a:srgbClr val="0033CC"/>
              </a:solidFill>
              <a:latin typeface="Calibri" panose="020F0502020204030204" pitchFamily="34" charset="0"/>
            </a:endParaRPr>
          </a:p>
          <a:p>
            <a:pPr marL="114300" defTabSz="940594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en-US" sz="2000" i="1" dirty="0">
              <a:solidFill>
                <a:srgbClr val="0033CC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 Box 13">
            <a:extLst>
              <a:ext uri="{FF2B5EF4-FFF2-40B4-BE49-F238E27FC236}">
                <a16:creationId xmlns:a16="http://schemas.microsoft.com/office/drawing/2014/main" id="{517B8747-2817-3A1F-0A9D-376F92E72F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3178" y="225203"/>
            <a:ext cx="9274629" cy="461665"/>
          </a:xfrm>
          <a:prstGeom prst="rect">
            <a:avLst/>
          </a:prstGeom>
          <a:solidFill>
            <a:srgbClr val="72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defTabSz="940594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400" b="1" dirty="0">
                <a:solidFill>
                  <a:prstClr val="white"/>
                </a:solidFill>
                <a:latin typeface="Calibri" panose="020F0502020204030204" pitchFamily="34" charset="0"/>
              </a:rPr>
              <a:t>Barriers &amp; Strategies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C36401-FA61-8655-4343-51FB556566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3178" y="1137298"/>
            <a:ext cx="2973238" cy="27636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D5A2AA-2B8A-ECE3-0890-9A87534136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274" y="1134509"/>
            <a:ext cx="2950765" cy="12654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D88CE2C-124D-6D51-DD4D-28879EDF2A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4769" y="2458947"/>
            <a:ext cx="2861775" cy="165079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D6E4C96-F602-9754-A06C-89E3C756644E}"/>
              </a:ext>
            </a:extLst>
          </p:cNvPr>
          <p:cNvSpPr txBox="1"/>
          <p:nvPr/>
        </p:nvSpPr>
        <p:spPr>
          <a:xfrm>
            <a:off x="1483178" y="721250"/>
            <a:ext cx="5794191" cy="40780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 defTabSz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50" b="1" dirty="0">
                <a:solidFill>
                  <a:prstClr val="white"/>
                </a:solidFill>
                <a:latin typeface="Calibri" panose="020F0502020204030204"/>
              </a:rPr>
              <a:t>Image 1. Resident Survey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6B65DC-2B28-EE16-BF0D-D0C07D7BB71D}"/>
              </a:ext>
            </a:extLst>
          </p:cNvPr>
          <p:cNvSpPr txBox="1"/>
          <p:nvPr/>
        </p:nvSpPr>
        <p:spPr>
          <a:xfrm>
            <a:off x="1483178" y="4109745"/>
            <a:ext cx="9107064" cy="40780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 defTabSz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50" b="1" dirty="0">
                <a:solidFill>
                  <a:prstClr val="white"/>
                </a:solidFill>
                <a:latin typeface="Calibri" panose="020F0502020204030204"/>
              </a:rPr>
              <a:t>Survey 2. Sample Grand Rounds Pre/Post Test</a:t>
            </a:r>
          </a:p>
        </p:txBody>
      </p:sp>
      <p:sp>
        <p:nvSpPr>
          <p:cNvPr id="15" name="Text Box 1283">
            <a:extLst>
              <a:ext uri="{FF2B5EF4-FFF2-40B4-BE49-F238E27FC236}">
                <a16:creationId xmlns:a16="http://schemas.microsoft.com/office/drawing/2014/main" id="{981450B6-0DDC-49CD-BC14-AF96ABDBE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4375" y="4510122"/>
            <a:ext cx="6065867" cy="17081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457200"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328613" indent="-214313" defTabSz="94059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500" dirty="0">
                <a:solidFill>
                  <a:srgbClr val="0033CC"/>
                </a:solidFill>
                <a:latin typeface="Calibri" panose="020F0502020204030204" pitchFamily="34" charset="0"/>
              </a:rPr>
              <a:t>Distribution of the Grand Rounds Pre/Post-Test (Image 2) was implemented beginning with the April 2026 Grand Rounds session.</a:t>
            </a:r>
          </a:p>
          <a:p>
            <a:pPr marL="328613" indent="-214313" defTabSz="94059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500" dirty="0">
                <a:solidFill>
                  <a:srgbClr val="0033CC"/>
                </a:solidFill>
                <a:latin typeface="Calibri" panose="020F0502020204030204" pitchFamily="34" charset="0"/>
              </a:rPr>
              <a:t>Survey completion rates remain an ongoing challenge.</a:t>
            </a:r>
          </a:p>
          <a:p>
            <a:pPr marL="328613" indent="-214313" defTabSz="94059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500" dirty="0">
                <a:solidFill>
                  <a:srgbClr val="0033CC"/>
                </a:solidFill>
                <a:latin typeface="Calibri" panose="020F0502020204030204" pitchFamily="34" charset="0"/>
              </a:rPr>
              <a:t>Survey dissemination was updated to improve response rates, with pre-surveys sent the Monday before via email and on the day of Grand Rounds through Teams, and post-surveys distributed at the end of the session through Teams and email.</a:t>
            </a:r>
            <a:endParaRPr lang="en-US" altLang="en-US" sz="2000" i="1" dirty="0">
              <a:solidFill>
                <a:srgbClr val="0033CC"/>
              </a:solidFill>
              <a:latin typeface="Calibri" panose="020F050202020403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AB0DF3D-8C7A-BFDB-32AA-D6DFEBC0FA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1536" y="4506007"/>
            <a:ext cx="2913233" cy="205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6015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C0AAA-815A-CD46-6D8F-BE9CED76F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&#10;&#10;AI-generated content may be incorrect.">
            <a:extLst>
              <a:ext uri="{FF2B5EF4-FFF2-40B4-BE49-F238E27FC236}">
                <a16:creationId xmlns:a16="http://schemas.microsoft.com/office/drawing/2014/main" id="{451C53DB-277E-BF8A-8C0E-6D3418AC4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2038" y="6128753"/>
            <a:ext cx="992210" cy="315495"/>
          </a:xfrm>
          <a:prstGeom prst="rect">
            <a:avLst/>
          </a:prstGeom>
        </p:spPr>
      </p:pic>
      <p:sp>
        <p:nvSpPr>
          <p:cNvPr id="5" name="Text Box 13">
            <a:extLst>
              <a:ext uri="{FF2B5EF4-FFF2-40B4-BE49-F238E27FC236}">
                <a16:creationId xmlns:a16="http://schemas.microsoft.com/office/drawing/2014/main" id="{773F76EB-E0B6-35EC-A567-2CE92D336B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3178" y="225203"/>
            <a:ext cx="9274629" cy="461665"/>
          </a:xfrm>
          <a:prstGeom prst="rect">
            <a:avLst/>
          </a:prstGeom>
          <a:solidFill>
            <a:srgbClr val="72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defTabSz="940594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400" b="1" dirty="0">
                <a:solidFill>
                  <a:prstClr val="white"/>
                </a:solidFill>
                <a:latin typeface="Calibri" panose="020F0502020204030204" pitchFamily="34" charset="0"/>
              </a:rPr>
              <a:t>Results  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23686DF-BD3B-3198-D2BD-98B79B8B3C24}"/>
              </a:ext>
            </a:extLst>
          </p:cNvPr>
          <p:cNvGraphicFramePr>
            <a:graphicFrameLocks noGrp="1"/>
          </p:cNvGraphicFramePr>
          <p:nvPr/>
        </p:nvGraphicFramePr>
        <p:xfrm>
          <a:off x="1483179" y="1002784"/>
          <a:ext cx="5600545" cy="2977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9648">
                  <a:extLst>
                    <a:ext uri="{9D8B030D-6E8A-4147-A177-3AD203B41FA5}">
                      <a16:colId xmlns:a16="http://schemas.microsoft.com/office/drawing/2014/main" val="2935992743"/>
                    </a:ext>
                  </a:extLst>
                </a:gridCol>
                <a:gridCol w="776377">
                  <a:extLst>
                    <a:ext uri="{9D8B030D-6E8A-4147-A177-3AD203B41FA5}">
                      <a16:colId xmlns:a16="http://schemas.microsoft.com/office/drawing/2014/main" val="1025973016"/>
                    </a:ext>
                  </a:extLst>
                </a:gridCol>
                <a:gridCol w="979098">
                  <a:extLst>
                    <a:ext uri="{9D8B030D-6E8A-4147-A177-3AD203B41FA5}">
                      <a16:colId xmlns:a16="http://schemas.microsoft.com/office/drawing/2014/main" val="2966202580"/>
                    </a:ext>
                  </a:extLst>
                </a:gridCol>
                <a:gridCol w="1075313">
                  <a:extLst>
                    <a:ext uri="{9D8B030D-6E8A-4147-A177-3AD203B41FA5}">
                      <a16:colId xmlns:a16="http://schemas.microsoft.com/office/drawing/2014/main" val="749506802"/>
                    </a:ext>
                  </a:extLst>
                </a:gridCol>
                <a:gridCol w="1120109">
                  <a:extLst>
                    <a:ext uri="{9D8B030D-6E8A-4147-A177-3AD203B41FA5}">
                      <a16:colId xmlns:a16="http://schemas.microsoft.com/office/drawing/2014/main" val="1013444665"/>
                    </a:ext>
                  </a:extLst>
                </a:gridCol>
              </a:tblGrid>
              <a:tr h="501393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Grand Rounds Topic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Speaker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Attendance Count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Pre-Test Response Rate (%)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Post-Test Response Rate (%)</a:t>
                      </a:r>
                    </a:p>
                  </a:txBody>
                  <a:tcPr marL="22860" marR="22860" marT="11430" marB="11430"/>
                </a:tc>
                <a:extLst>
                  <a:ext uri="{0D108BD9-81ED-4DB2-BD59-A6C34878D82A}">
                    <a16:rowId xmlns:a16="http://schemas.microsoft.com/office/drawing/2014/main" val="3256286117"/>
                  </a:ext>
                </a:extLst>
              </a:tr>
              <a:tr h="310386">
                <a:tc>
                  <a:txBody>
                    <a:bodyPr/>
                    <a:lstStyle/>
                    <a:p>
                      <a:r>
                        <a:rPr lang="en-US" sz="900" dirty="0"/>
                        <a:t>Street Medicine Dermatology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Stephen Ansah-Addo, MD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1905" marR="1905" marT="1905" marB="1143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34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6</a:t>
                      </a:r>
                    </a:p>
                  </a:txBody>
                  <a:tcPr marL="22860" marR="22860" marT="11430" marB="11430"/>
                </a:tc>
                <a:extLst>
                  <a:ext uri="{0D108BD9-81ED-4DB2-BD59-A6C34878D82A}">
                    <a16:rowId xmlns:a16="http://schemas.microsoft.com/office/drawing/2014/main" val="87272353"/>
                  </a:ext>
                </a:extLst>
              </a:tr>
              <a:tr h="310386">
                <a:tc>
                  <a:txBody>
                    <a:bodyPr/>
                    <a:lstStyle/>
                    <a:p>
                      <a:r>
                        <a:rPr lang="en-US" sz="900" dirty="0"/>
                        <a:t>Field Dentistry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Soumaya </a:t>
                      </a:r>
                      <a:r>
                        <a:rPr lang="en-US" sz="900" dirty="0" err="1"/>
                        <a:t>Bendjilali</a:t>
                      </a:r>
                      <a:r>
                        <a:rPr lang="en-US" sz="900" dirty="0"/>
                        <a:t>, DDS 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1905" marR="1905" marT="1905" marB="1143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31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18</a:t>
                      </a:r>
                    </a:p>
                  </a:txBody>
                  <a:tcPr marL="22860" marR="22860" marT="11430" marB="11430"/>
                </a:tc>
                <a:extLst>
                  <a:ext uri="{0D108BD9-81ED-4DB2-BD59-A6C34878D82A}">
                    <a16:rowId xmlns:a16="http://schemas.microsoft.com/office/drawing/2014/main" val="4067160165"/>
                  </a:ext>
                </a:extLst>
              </a:tr>
              <a:tr h="453641">
                <a:tc>
                  <a:txBody>
                    <a:bodyPr/>
                    <a:lstStyle/>
                    <a:p>
                      <a:r>
                        <a:rPr lang="en-US" sz="900" dirty="0"/>
                        <a:t>Management of Diabetes in Low-Resource Areas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Remy W. Mimms, DO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1905" marR="1905" marT="1905" marB="1143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42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19</a:t>
                      </a:r>
                    </a:p>
                  </a:txBody>
                  <a:tcPr marL="22860" marR="22860" marT="11430" marB="11430"/>
                </a:tc>
                <a:extLst>
                  <a:ext uri="{0D108BD9-81ED-4DB2-BD59-A6C34878D82A}">
                    <a16:rowId xmlns:a16="http://schemas.microsoft.com/office/drawing/2014/main" val="4185360278"/>
                  </a:ext>
                </a:extLst>
              </a:tr>
              <a:tr h="475161">
                <a:tc>
                  <a:txBody>
                    <a:bodyPr/>
                    <a:lstStyle/>
                    <a:p>
                      <a:r>
                        <a:rPr lang="en-US" sz="900" dirty="0"/>
                        <a:t>Managing Chronic Medical Conditions of the Traveler and Street Medicine Patient 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Greg Dobash, MD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1905" marR="1905" marT="1905" marB="1143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58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29</a:t>
                      </a:r>
                    </a:p>
                  </a:txBody>
                  <a:tcPr marL="22860" marR="22860" marT="11430" marB="11430"/>
                </a:tc>
                <a:extLst>
                  <a:ext uri="{0D108BD9-81ED-4DB2-BD59-A6C34878D82A}">
                    <a16:rowId xmlns:a16="http://schemas.microsoft.com/office/drawing/2014/main" val="1026455113"/>
                  </a:ext>
                </a:extLst>
              </a:tr>
              <a:tr h="349370">
                <a:tc>
                  <a:txBody>
                    <a:bodyPr/>
                    <a:lstStyle/>
                    <a:p>
                      <a:r>
                        <a:rPr lang="en-US" sz="900" dirty="0"/>
                        <a:t>Parasites and Protozoal Infections in Travel/Street Medicine 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Thong Le, MD 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24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33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29</a:t>
                      </a:r>
                    </a:p>
                  </a:txBody>
                  <a:tcPr marL="22860" marR="22860" marT="11430" marB="11430"/>
                </a:tc>
                <a:extLst>
                  <a:ext uri="{0D108BD9-81ED-4DB2-BD59-A6C34878D82A}">
                    <a16:rowId xmlns:a16="http://schemas.microsoft.com/office/drawing/2014/main" val="2029536390"/>
                  </a:ext>
                </a:extLst>
              </a:tr>
              <a:tr h="453641">
                <a:tc>
                  <a:txBody>
                    <a:bodyPr/>
                    <a:lstStyle/>
                    <a:p>
                      <a:r>
                        <a:rPr lang="en-US" sz="900" dirty="0"/>
                        <a:t>Portable Ultrasound in Wilderness and Street Medicine 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Greg Dobash, MD 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20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35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30</a:t>
                      </a:r>
                    </a:p>
                  </a:txBody>
                  <a:tcPr marL="22860" marR="22860" marT="11430" marB="11430"/>
                </a:tc>
                <a:extLst>
                  <a:ext uri="{0D108BD9-81ED-4DB2-BD59-A6C34878D82A}">
                    <a16:rowId xmlns:a16="http://schemas.microsoft.com/office/drawing/2014/main" val="125856718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EBE597A-8D73-3070-876C-4674BED62F1A}"/>
              </a:ext>
            </a:extLst>
          </p:cNvPr>
          <p:cNvSpPr txBox="1"/>
          <p:nvPr/>
        </p:nvSpPr>
        <p:spPr>
          <a:xfrm>
            <a:off x="1483177" y="3856762"/>
            <a:ext cx="5606264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Table 1 includes completed Grand Rounds sessions that included Pre/Post Test as part of this project (April 2026 – September 2026). Our Grand Rounds series had additional lectures prior to pre/post test data collection (January 2026 – March 2026). Our Grand Rounds series features multidisciplinary attendance from family medicine, addiction medicine and administration.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3AB933-D4C5-CB7E-DE46-435C69AA9A82}"/>
              </a:ext>
            </a:extLst>
          </p:cNvPr>
          <p:cNvSpPr txBox="1"/>
          <p:nvPr/>
        </p:nvSpPr>
        <p:spPr>
          <a:xfrm>
            <a:off x="1483178" y="763010"/>
            <a:ext cx="5600546" cy="3231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 defTabSz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500" b="1" dirty="0">
                <a:solidFill>
                  <a:prstClr val="white"/>
                </a:solidFill>
                <a:latin typeface="Calibri" panose="020F0502020204030204"/>
              </a:rPr>
              <a:t>Table 1. Completed Grand Rounds Sessions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CE4361-951C-600C-A687-82C0B9AF111B}"/>
              </a:ext>
            </a:extLst>
          </p:cNvPr>
          <p:cNvSpPr txBox="1"/>
          <p:nvPr/>
        </p:nvSpPr>
        <p:spPr>
          <a:xfrm>
            <a:off x="1483177" y="4552884"/>
            <a:ext cx="5600546" cy="3231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 defTabSz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500" b="1" dirty="0">
                <a:solidFill>
                  <a:prstClr val="white"/>
                </a:solidFill>
                <a:latin typeface="Calibri" panose="020F0502020204030204"/>
              </a:rPr>
              <a:t>Table 2. Resident Survey Update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98DBC7F1-AAAF-5F9D-3FF8-434B9AAFC1CB}"/>
              </a:ext>
            </a:extLst>
          </p:cNvPr>
          <p:cNvGraphicFramePr>
            <a:graphicFrameLocks noGrp="1"/>
          </p:cNvGraphicFramePr>
          <p:nvPr/>
        </p:nvGraphicFramePr>
        <p:xfrm>
          <a:off x="1483178" y="4812665"/>
          <a:ext cx="5606265" cy="12026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1253">
                  <a:extLst>
                    <a:ext uri="{9D8B030D-6E8A-4147-A177-3AD203B41FA5}">
                      <a16:colId xmlns:a16="http://schemas.microsoft.com/office/drawing/2014/main" val="2935992743"/>
                    </a:ext>
                  </a:extLst>
                </a:gridCol>
                <a:gridCol w="1121253">
                  <a:extLst>
                    <a:ext uri="{9D8B030D-6E8A-4147-A177-3AD203B41FA5}">
                      <a16:colId xmlns:a16="http://schemas.microsoft.com/office/drawing/2014/main" val="1025973016"/>
                    </a:ext>
                  </a:extLst>
                </a:gridCol>
                <a:gridCol w="1121253">
                  <a:extLst>
                    <a:ext uri="{9D8B030D-6E8A-4147-A177-3AD203B41FA5}">
                      <a16:colId xmlns:a16="http://schemas.microsoft.com/office/drawing/2014/main" val="1595527031"/>
                    </a:ext>
                  </a:extLst>
                </a:gridCol>
                <a:gridCol w="1121253">
                  <a:extLst>
                    <a:ext uri="{9D8B030D-6E8A-4147-A177-3AD203B41FA5}">
                      <a16:colId xmlns:a16="http://schemas.microsoft.com/office/drawing/2014/main" val="2966202580"/>
                    </a:ext>
                  </a:extLst>
                </a:gridCol>
                <a:gridCol w="1121253">
                  <a:extLst>
                    <a:ext uri="{9D8B030D-6E8A-4147-A177-3AD203B41FA5}">
                      <a16:colId xmlns:a16="http://schemas.microsoft.com/office/drawing/2014/main" val="2184267493"/>
                    </a:ext>
                  </a:extLst>
                </a:gridCol>
              </a:tblGrid>
              <a:tr h="311155"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Survey Recipients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Pre Survey Date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Response Rate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Post Survey Date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Response Rate</a:t>
                      </a:r>
                    </a:p>
                  </a:txBody>
                  <a:tcPr marL="22860" marR="22860" marT="11430" marB="11430"/>
                </a:tc>
                <a:extLst>
                  <a:ext uri="{0D108BD9-81ED-4DB2-BD59-A6C34878D82A}">
                    <a16:rowId xmlns:a16="http://schemas.microsoft.com/office/drawing/2014/main" val="3256286117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US" sz="900" dirty="0"/>
                        <a:t>Class of 2026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4/15/2026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4/4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6/30/2026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3/4</a:t>
                      </a:r>
                    </a:p>
                    <a:p>
                      <a:endParaRPr lang="en-US" sz="900" dirty="0"/>
                    </a:p>
                  </a:txBody>
                  <a:tcPr marL="22860" marR="22860" marT="11430" marB="11430"/>
                </a:tc>
                <a:extLst>
                  <a:ext uri="{0D108BD9-81ED-4DB2-BD59-A6C34878D82A}">
                    <a16:rowId xmlns:a16="http://schemas.microsoft.com/office/drawing/2014/main" val="87272353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US" sz="900" dirty="0"/>
                        <a:t>Class of 2027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4/15/2026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4/4</a:t>
                      </a:r>
                    </a:p>
                    <a:p>
                      <a:endParaRPr lang="en-US" sz="900" dirty="0"/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7/6/26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7/12</a:t>
                      </a:r>
                    </a:p>
                  </a:txBody>
                  <a:tcPr marL="22860" marR="22860" marT="11430" marB="11430"/>
                </a:tc>
                <a:extLst>
                  <a:ext uri="{0D108BD9-81ED-4DB2-BD59-A6C34878D82A}">
                    <a16:rowId xmlns:a16="http://schemas.microsoft.com/office/drawing/2014/main" val="4067160165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US" sz="900" dirty="0"/>
                        <a:t>Class of 2028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4/15/2026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4/4</a:t>
                      </a:r>
                    </a:p>
                    <a:p>
                      <a:endParaRPr lang="en-US" sz="900" dirty="0"/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8/10/26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9/12</a:t>
                      </a:r>
                    </a:p>
                  </a:txBody>
                  <a:tcPr marL="22860" marR="22860" marT="11430" marB="11430"/>
                </a:tc>
                <a:extLst>
                  <a:ext uri="{0D108BD9-81ED-4DB2-BD59-A6C34878D82A}">
                    <a16:rowId xmlns:a16="http://schemas.microsoft.com/office/drawing/2014/main" val="4185360278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40F8D3F7-00DC-F726-6968-63601DECE461}"/>
              </a:ext>
            </a:extLst>
          </p:cNvPr>
          <p:cNvSpPr txBox="1"/>
          <p:nvPr/>
        </p:nvSpPr>
        <p:spPr>
          <a:xfrm>
            <a:off x="1483177" y="6015360"/>
            <a:ext cx="5600547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Table 2 includes an update on our survey distribution to residents and alumni. The survey measures resident comfortability with Street Medicine and caring for the unsheltered population outside of a traditional clinic setting.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2965701-D4D8-5019-E60E-1F6A585B10B2}"/>
              </a:ext>
            </a:extLst>
          </p:cNvPr>
          <p:cNvSpPr txBox="1"/>
          <p:nvPr/>
        </p:nvSpPr>
        <p:spPr>
          <a:xfrm>
            <a:off x="7406984" y="1197224"/>
            <a:ext cx="2996293" cy="229293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defTabSz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solidFill>
                  <a:prstClr val="white"/>
                </a:solidFill>
                <a:latin typeface="Calibri" panose="020F0502020204030204"/>
              </a:rPr>
              <a:t>Grand Rounds Topics Prior to Pre/Post Survey:</a:t>
            </a:r>
          </a:p>
          <a:p>
            <a:pPr marL="142875" indent="-142875" defTabSz="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prstClr val="white"/>
                </a:solidFill>
                <a:latin typeface="Calibri" panose="020F0502020204030204"/>
              </a:rPr>
              <a:t>Mental Health in Rural/Housing Insecure Populations </a:t>
            </a:r>
          </a:p>
          <a:p>
            <a:pPr marL="142875" indent="-142875" defTabSz="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prstClr val="white"/>
                </a:solidFill>
                <a:latin typeface="Calibri" panose="020F0502020204030204"/>
              </a:rPr>
              <a:t>Low-Barrier Approach to Addiction </a:t>
            </a:r>
          </a:p>
          <a:p>
            <a:pPr marL="142875" indent="-142875" defTabSz="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prstClr val="white"/>
                </a:solidFill>
                <a:latin typeface="Calibri" panose="020F0502020204030204"/>
              </a:rPr>
              <a:t>Social Drivers of Addiction </a:t>
            </a:r>
          </a:p>
          <a:p>
            <a:pPr defTabSz="2286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100" b="1" dirty="0">
              <a:solidFill>
                <a:prstClr val="white"/>
              </a:solidFill>
              <a:latin typeface="Calibri" panose="020F0502020204030204"/>
            </a:endParaRPr>
          </a:p>
          <a:p>
            <a:pPr defTabSz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solidFill>
                  <a:prstClr val="white"/>
                </a:solidFill>
                <a:latin typeface="Calibri" panose="020F0502020204030204"/>
              </a:rPr>
              <a:t>Future Grand Rounds Topics:  </a:t>
            </a:r>
            <a:endParaRPr lang="en-US" sz="1100" dirty="0">
              <a:solidFill>
                <a:prstClr val="white"/>
              </a:solidFill>
              <a:latin typeface="Calibri" panose="020F0502020204030204"/>
            </a:endParaRPr>
          </a:p>
          <a:p>
            <a:pPr marL="142875" indent="-142875" defTabSz="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prstClr val="white"/>
                </a:solidFill>
                <a:latin typeface="Calibri" panose="020F0502020204030204"/>
              </a:rPr>
              <a:t>Safety and Security While Traveling/Street Medicine </a:t>
            </a:r>
          </a:p>
          <a:p>
            <a:pPr marL="142875" indent="-142875" defTabSz="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prstClr val="white"/>
                </a:solidFill>
                <a:latin typeface="Calibri" panose="020F0502020204030204"/>
              </a:rPr>
              <a:t>Women’s Issues/Health in Wilderness/Street Medicine </a:t>
            </a:r>
          </a:p>
          <a:p>
            <a:pPr marL="142875" indent="-142875" defTabSz="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prstClr val="white"/>
                </a:solidFill>
                <a:latin typeface="Calibri" panose="020F0502020204030204"/>
              </a:rPr>
              <a:t>Cold Injuries </a:t>
            </a:r>
          </a:p>
          <a:p>
            <a:pPr marL="142875" indent="-142875" defTabSz="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prstClr val="white"/>
                </a:solidFill>
                <a:latin typeface="Calibri" panose="020F0502020204030204"/>
              </a:rPr>
              <a:t>Management of Burns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3C47E9C-2655-E180-BCC3-3A834DDD5D57}"/>
              </a:ext>
            </a:extLst>
          </p:cNvPr>
          <p:cNvSpPr txBox="1"/>
          <p:nvPr/>
        </p:nvSpPr>
        <p:spPr>
          <a:xfrm>
            <a:off x="7406984" y="4936481"/>
            <a:ext cx="2996293" cy="1107996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defTabSz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solidFill>
                  <a:prstClr val="white"/>
                </a:solidFill>
                <a:latin typeface="Calibri" panose="020F0502020204030204"/>
              </a:rPr>
              <a:t>Updates to Resident Survey </a:t>
            </a:r>
          </a:p>
          <a:p>
            <a:pPr marL="142875" indent="-142875" defTabSz="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prstClr val="white"/>
                </a:solidFill>
                <a:latin typeface="Calibri" panose="020F0502020204030204"/>
              </a:rPr>
              <a:t>We initially distributed a single survey to the entire group. For the Class of 2029 pre-test and Class of 2026 post-test, we transitioned to individualized survey links to improve tracking of response completion and data collection.</a:t>
            </a:r>
          </a:p>
        </p:txBody>
      </p:sp>
    </p:spTree>
    <p:extLst>
      <p:ext uri="{BB962C8B-B14F-4D97-AF65-F5344CB8AC3E}">
        <p14:creationId xmlns:p14="http://schemas.microsoft.com/office/powerpoint/2010/main" val="42760303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0A0E0-A2F5-F4DE-5361-4DA3CAFD2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&#10;&#10;AI-generated content may be incorrect.">
            <a:extLst>
              <a:ext uri="{FF2B5EF4-FFF2-40B4-BE49-F238E27FC236}">
                <a16:creationId xmlns:a16="http://schemas.microsoft.com/office/drawing/2014/main" id="{092D471E-0435-F21F-056D-2CADBD402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2038" y="6128753"/>
            <a:ext cx="992210" cy="315495"/>
          </a:xfrm>
          <a:prstGeom prst="rect">
            <a:avLst/>
          </a:prstGeom>
        </p:spPr>
      </p:pic>
      <p:sp>
        <p:nvSpPr>
          <p:cNvPr id="5" name="Text Box 13">
            <a:extLst>
              <a:ext uri="{FF2B5EF4-FFF2-40B4-BE49-F238E27FC236}">
                <a16:creationId xmlns:a16="http://schemas.microsoft.com/office/drawing/2014/main" id="{7CFB9484-0CC2-9947-13C4-122DFF0F59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3178" y="225203"/>
            <a:ext cx="9274629" cy="461665"/>
          </a:xfrm>
          <a:prstGeom prst="rect">
            <a:avLst/>
          </a:prstGeom>
          <a:solidFill>
            <a:srgbClr val="72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defTabSz="940594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400" b="1" dirty="0">
                <a:solidFill>
                  <a:prstClr val="white"/>
                </a:solidFill>
                <a:latin typeface="Calibri" panose="020F0502020204030204" pitchFamily="34" charset="0"/>
              </a:rPr>
              <a:t>Results 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F0DE80-EEF7-8158-7533-0FD9EEB774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075" y="1714500"/>
            <a:ext cx="4572000" cy="3429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A5C1C2-5D21-807A-BE3C-9DCFEB17A5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14500"/>
            <a:ext cx="4572000" cy="3429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1293CED-919A-5749-FBDD-6D9992542962}"/>
              </a:ext>
            </a:extLst>
          </p:cNvPr>
          <p:cNvSpPr/>
          <p:nvPr/>
        </p:nvSpPr>
        <p:spPr>
          <a:xfrm>
            <a:off x="7675353" y="1982278"/>
            <a:ext cx="1206979" cy="1761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1653B0-82E1-5652-9428-911FDBB3B5C3}"/>
              </a:ext>
            </a:extLst>
          </p:cNvPr>
          <p:cNvSpPr/>
          <p:nvPr/>
        </p:nvSpPr>
        <p:spPr>
          <a:xfrm>
            <a:off x="6309504" y="2070340"/>
            <a:ext cx="310551" cy="2760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8DBA09-F249-07AE-41EA-B304C17BDD7D}"/>
              </a:ext>
            </a:extLst>
          </p:cNvPr>
          <p:cNvSpPr/>
          <p:nvPr/>
        </p:nvSpPr>
        <p:spPr>
          <a:xfrm>
            <a:off x="3103353" y="2021456"/>
            <a:ext cx="1206979" cy="1761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092753B-9921-9167-FFE0-6D254859770A}"/>
              </a:ext>
            </a:extLst>
          </p:cNvPr>
          <p:cNvSpPr/>
          <p:nvPr/>
        </p:nvSpPr>
        <p:spPr>
          <a:xfrm>
            <a:off x="1575759" y="2070340"/>
            <a:ext cx="310551" cy="2760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5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461999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D340E-E6F8-C871-5B3D-5A16993B2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&#10;&#10;AI-generated content may be incorrect.">
            <a:extLst>
              <a:ext uri="{FF2B5EF4-FFF2-40B4-BE49-F238E27FC236}">
                <a16:creationId xmlns:a16="http://schemas.microsoft.com/office/drawing/2014/main" id="{90C84402-0E45-1B64-A812-2D2B64DCE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2038" y="6128753"/>
            <a:ext cx="992210" cy="315495"/>
          </a:xfrm>
          <a:prstGeom prst="rect">
            <a:avLst/>
          </a:prstGeom>
        </p:spPr>
      </p:pic>
      <p:sp>
        <p:nvSpPr>
          <p:cNvPr id="5" name="Text Box 13">
            <a:extLst>
              <a:ext uri="{FF2B5EF4-FFF2-40B4-BE49-F238E27FC236}">
                <a16:creationId xmlns:a16="http://schemas.microsoft.com/office/drawing/2014/main" id="{F751E752-3D51-666F-29CF-55E39BA21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3178" y="225203"/>
            <a:ext cx="9274629" cy="461665"/>
          </a:xfrm>
          <a:prstGeom prst="rect">
            <a:avLst/>
          </a:prstGeom>
          <a:solidFill>
            <a:srgbClr val="72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defTabSz="940594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400" b="1" dirty="0">
                <a:solidFill>
                  <a:prstClr val="white"/>
                </a:solidFill>
                <a:latin typeface="Calibri" panose="020F0502020204030204" pitchFamily="34" charset="0"/>
              </a:rPr>
              <a:t>Results 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648DF1-6223-5FF3-07F0-9D1E272B00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066" y="1714500"/>
            <a:ext cx="4572000" cy="3429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EBD65F-7574-0BFF-43F4-72E20F7582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935" y="1714500"/>
            <a:ext cx="4572000" cy="3429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8AF73FE-843F-6ACD-668C-2B4D309EA1B1}"/>
              </a:ext>
            </a:extLst>
          </p:cNvPr>
          <p:cNvSpPr/>
          <p:nvPr/>
        </p:nvSpPr>
        <p:spPr>
          <a:xfrm>
            <a:off x="1951008" y="1061049"/>
            <a:ext cx="1206979" cy="1761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330274-1B13-6E98-D5F7-AFD120D16F0C}"/>
              </a:ext>
            </a:extLst>
          </p:cNvPr>
          <p:cNvSpPr/>
          <p:nvPr/>
        </p:nvSpPr>
        <p:spPr>
          <a:xfrm>
            <a:off x="2027208" y="1137249"/>
            <a:ext cx="1206979" cy="1761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312649-4117-09A0-0911-17260A6B2A85}"/>
              </a:ext>
            </a:extLst>
          </p:cNvPr>
          <p:cNvSpPr/>
          <p:nvPr/>
        </p:nvSpPr>
        <p:spPr>
          <a:xfrm>
            <a:off x="1483178" y="2082091"/>
            <a:ext cx="494130" cy="1761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350421B-83A5-C50E-51B9-CBB22F6DFB90}"/>
              </a:ext>
            </a:extLst>
          </p:cNvPr>
          <p:cNvSpPr/>
          <p:nvPr/>
        </p:nvSpPr>
        <p:spPr>
          <a:xfrm>
            <a:off x="6083061" y="2039428"/>
            <a:ext cx="615351" cy="3587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1D3F2F8-3749-0DA3-E7D9-BF9887B58DFD}"/>
              </a:ext>
            </a:extLst>
          </p:cNvPr>
          <p:cNvSpPr/>
          <p:nvPr/>
        </p:nvSpPr>
        <p:spPr>
          <a:xfrm>
            <a:off x="7978715" y="1985403"/>
            <a:ext cx="1206979" cy="1761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93A6C40-0E89-1AFE-D8B8-C422204771FF}"/>
              </a:ext>
            </a:extLst>
          </p:cNvPr>
          <p:cNvSpPr/>
          <p:nvPr/>
        </p:nvSpPr>
        <p:spPr>
          <a:xfrm>
            <a:off x="3272287" y="1985403"/>
            <a:ext cx="1206979" cy="1761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5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25759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A1326-1252-EAE0-0BDA-95733ACC0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&#10;&#10;AI-generated content may be incorrect.">
            <a:extLst>
              <a:ext uri="{FF2B5EF4-FFF2-40B4-BE49-F238E27FC236}">
                <a16:creationId xmlns:a16="http://schemas.microsoft.com/office/drawing/2014/main" id="{210A2C3B-E663-5E31-FCBE-5282BC68C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2038" y="6128753"/>
            <a:ext cx="992210" cy="315495"/>
          </a:xfrm>
          <a:prstGeom prst="rect">
            <a:avLst/>
          </a:prstGeom>
        </p:spPr>
      </p:pic>
      <p:sp>
        <p:nvSpPr>
          <p:cNvPr id="5" name="Text Box 13">
            <a:extLst>
              <a:ext uri="{FF2B5EF4-FFF2-40B4-BE49-F238E27FC236}">
                <a16:creationId xmlns:a16="http://schemas.microsoft.com/office/drawing/2014/main" id="{2098FF48-DB5C-882E-1F57-0336C3580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3178" y="225203"/>
            <a:ext cx="9274629" cy="461665"/>
          </a:xfrm>
          <a:prstGeom prst="rect">
            <a:avLst/>
          </a:prstGeom>
          <a:solidFill>
            <a:srgbClr val="72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defTabSz="940594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400" b="1" dirty="0">
                <a:solidFill>
                  <a:prstClr val="white"/>
                </a:solidFill>
                <a:latin typeface="Calibri" panose="020F0502020204030204" pitchFamily="34" charset="0"/>
              </a:rPr>
              <a:t>Results 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AF63A8-A9B6-3991-7A95-EA6CEA1D8E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652" y="1710010"/>
            <a:ext cx="4572000" cy="3429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2CAA64-8F57-886F-19AA-0299D078C3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626" y="1710010"/>
            <a:ext cx="4572000" cy="3429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21FE88E-D104-1696-4B54-B6CFD347BD08}"/>
              </a:ext>
            </a:extLst>
          </p:cNvPr>
          <p:cNvSpPr/>
          <p:nvPr/>
        </p:nvSpPr>
        <p:spPr>
          <a:xfrm>
            <a:off x="2027208" y="1137249"/>
            <a:ext cx="1206979" cy="1761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13B29B-BBA1-D686-0885-8F0663720C48}"/>
              </a:ext>
            </a:extLst>
          </p:cNvPr>
          <p:cNvSpPr/>
          <p:nvPr/>
        </p:nvSpPr>
        <p:spPr>
          <a:xfrm>
            <a:off x="2979708" y="2016425"/>
            <a:ext cx="1206979" cy="1761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C8238C-0231-4AF5-1544-2F9A0BD54EED}"/>
              </a:ext>
            </a:extLst>
          </p:cNvPr>
          <p:cNvSpPr/>
          <p:nvPr/>
        </p:nvSpPr>
        <p:spPr>
          <a:xfrm>
            <a:off x="7452504" y="2016425"/>
            <a:ext cx="1206979" cy="1761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637B71-A6BE-1390-9877-903BE89C78F9}"/>
              </a:ext>
            </a:extLst>
          </p:cNvPr>
          <p:cNvSpPr/>
          <p:nvPr/>
        </p:nvSpPr>
        <p:spPr>
          <a:xfrm>
            <a:off x="1483178" y="2062073"/>
            <a:ext cx="389587" cy="3924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CD87B60-4668-6E98-1657-9A46DB1A5B85}"/>
              </a:ext>
            </a:extLst>
          </p:cNvPr>
          <p:cNvSpPr/>
          <p:nvPr/>
        </p:nvSpPr>
        <p:spPr>
          <a:xfrm>
            <a:off x="6055178" y="2062073"/>
            <a:ext cx="389587" cy="2609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5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232080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02C98C-8389-8CB7-23B1-E925A69B6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&#10;&#10;AI-generated content may be incorrect.">
            <a:extLst>
              <a:ext uri="{FF2B5EF4-FFF2-40B4-BE49-F238E27FC236}">
                <a16:creationId xmlns:a16="http://schemas.microsoft.com/office/drawing/2014/main" id="{5BE956A6-0C33-A9A7-5089-E89239F9E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2038" y="6128753"/>
            <a:ext cx="992210" cy="315495"/>
          </a:xfrm>
          <a:prstGeom prst="rect">
            <a:avLst/>
          </a:prstGeom>
        </p:spPr>
      </p:pic>
      <p:sp>
        <p:nvSpPr>
          <p:cNvPr id="8" name="Text Box 1283">
            <a:extLst>
              <a:ext uri="{FF2B5EF4-FFF2-40B4-BE49-F238E27FC236}">
                <a16:creationId xmlns:a16="http://schemas.microsoft.com/office/drawing/2014/main" id="{B58B0A6F-C445-917B-C4A4-A3F76CDC9F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9122" y="854982"/>
            <a:ext cx="8833757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457200"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114300" defTabSz="940594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en-US" sz="2000" dirty="0">
              <a:solidFill>
                <a:srgbClr val="0033CC"/>
              </a:solidFill>
              <a:latin typeface="Calibri" panose="020F0502020204030204"/>
            </a:endParaRPr>
          </a:p>
        </p:txBody>
      </p:sp>
      <p:sp>
        <p:nvSpPr>
          <p:cNvPr id="5" name="Text Box 13">
            <a:extLst>
              <a:ext uri="{FF2B5EF4-FFF2-40B4-BE49-F238E27FC236}">
                <a16:creationId xmlns:a16="http://schemas.microsoft.com/office/drawing/2014/main" id="{0D04C1B9-FEE9-1DA0-0BB7-7B795361F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3178" y="225203"/>
            <a:ext cx="9274629" cy="461665"/>
          </a:xfrm>
          <a:prstGeom prst="rect">
            <a:avLst/>
          </a:prstGeom>
          <a:solidFill>
            <a:srgbClr val="72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defTabSz="940594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400" b="1" dirty="0">
                <a:solidFill>
                  <a:prstClr val="white"/>
                </a:solidFill>
                <a:latin typeface="Calibri" panose="020F0502020204030204" pitchFamily="34" charset="0"/>
              </a:rPr>
              <a:t>Discussion   </a:t>
            </a:r>
          </a:p>
        </p:txBody>
      </p:sp>
      <p:sp>
        <p:nvSpPr>
          <p:cNvPr id="4" name="Text Box 1028">
            <a:extLst>
              <a:ext uri="{FF2B5EF4-FFF2-40B4-BE49-F238E27FC236}">
                <a16:creationId xmlns:a16="http://schemas.microsoft.com/office/drawing/2014/main" id="{FE2389EF-DFB8-C7EC-5901-F40DCC0D6A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4979" y="5831855"/>
            <a:ext cx="7772628" cy="73866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473075" indent="-15875" defTabSz="3762375" eaLnBrk="0" hangingPunct="0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defTabSz="3762375" eaLnBrk="0" hangingPunct="0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defTabSz="3762375" eaLnBrk="0" hangingPunct="0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defTabSz="3762375" eaLnBrk="0" hangingPunct="0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defTabSz="3762375" eaLnBrk="0" hangingPunct="0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114300" indent="0" defTabSz="940594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en-US" sz="900" i="1" dirty="0">
                <a:solidFill>
                  <a:srgbClr val="4472C4"/>
                </a:solidFill>
                <a:latin typeface="Arial Narrow" pitchFamily="34" charset="0"/>
              </a:rPr>
              <a:t>This program is supported by the Health Resources and Services Administration (HRSA) of the U.S. Department of Health and Human Services (HHS) as part of a financial assistance award totaling $2,547,619 with 100 percent funded by HRSA/HHS. The contents are those of the author(s) and do not necessarily represent the official views of, nor an endorsement, by HRSA/HHS, or the U.S. Government. For more information, please visit https://www.hrsa.gov/.​</a:t>
            </a:r>
            <a:r>
              <a:rPr lang="en-US" altLang="en-US" sz="500" i="1" dirty="0">
                <a:solidFill>
                  <a:srgbClr val="0033CC"/>
                </a:solidFill>
                <a:latin typeface="Arial Narrow" pitchFamily="34" charset="0"/>
              </a:rPr>
              <a:t> </a:t>
            </a:r>
          </a:p>
          <a:p>
            <a:pPr marL="114300" indent="0" defTabSz="940594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en-US" sz="500" i="1" dirty="0">
                <a:solidFill>
                  <a:srgbClr val="0033CC"/>
                </a:solidFill>
                <a:latin typeface="Arial Narrow" pitchFamily="34" charset="0"/>
              </a:rPr>
              <a:t>  </a:t>
            </a:r>
            <a:endParaRPr lang="en-US" altLang="en-US" sz="500" dirty="0">
              <a:solidFill>
                <a:prstClr val="black"/>
              </a:solidFill>
              <a:latin typeface="Calibri" pitchFamily="34" charset="0"/>
            </a:endParaRPr>
          </a:p>
          <a:p>
            <a:pPr marL="118269" indent="-3969" defTabSz="940594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000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08FC67-4C83-3335-2A45-D985FC97F888}"/>
              </a:ext>
            </a:extLst>
          </p:cNvPr>
          <p:cNvSpPr txBox="1"/>
          <p:nvPr/>
        </p:nvSpPr>
        <p:spPr>
          <a:xfrm>
            <a:off x="1679122" y="854982"/>
            <a:ext cx="8833757" cy="3247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 defTabSz="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050" dirty="0">
                <a:solidFill>
                  <a:srgbClr val="4472C4"/>
                </a:solidFill>
                <a:latin typeface="Calibri" panose="020F0502020204030204"/>
              </a:rPr>
              <a:t>The Street Medicine Curriculum continues to expand as the program progresses through Year 2 of the grant award period.</a:t>
            </a:r>
          </a:p>
          <a:p>
            <a:pPr marL="285750" indent="-285750" defTabSz="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050" dirty="0">
                <a:solidFill>
                  <a:srgbClr val="4472C4"/>
                </a:solidFill>
                <a:latin typeface="Calibri" panose="020F0502020204030204"/>
              </a:rPr>
              <a:t>Grand Rounds sessions continue to demonstrate strong multidisciplinary engagement and attendance.</a:t>
            </a:r>
          </a:p>
          <a:p>
            <a:pPr marL="285750" indent="-285750" defTabSz="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050" dirty="0">
                <a:solidFill>
                  <a:srgbClr val="4472C4"/>
                </a:solidFill>
                <a:latin typeface="Calibri" panose="020F0502020204030204"/>
              </a:rPr>
              <a:t>Pre/Post-Test response rates for Grand Rounds have shown improvement.</a:t>
            </a:r>
          </a:p>
          <a:p>
            <a:pPr marL="285750" indent="-285750" defTabSz="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050" dirty="0">
                <a:solidFill>
                  <a:srgbClr val="4472C4"/>
                </a:solidFill>
                <a:latin typeface="Calibri" panose="020F0502020204030204"/>
              </a:rPr>
              <a:t>The initial resident survey has been successfully distributed.</a:t>
            </a:r>
          </a:p>
          <a:p>
            <a:pPr marL="285750" indent="-285750" defTabSz="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050" dirty="0">
                <a:solidFill>
                  <a:srgbClr val="4472C4"/>
                </a:solidFill>
                <a:latin typeface="Calibri" panose="020F0502020204030204"/>
              </a:rPr>
              <a:t>The first resident post-test was completed by the Class of 2026 graduates, establishing an initial benchmark for evaluation. </a:t>
            </a:r>
          </a:p>
          <a:p>
            <a:pPr marL="285750" indent="-285750" defTabSz="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050" dirty="0">
                <a:solidFill>
                  <a:srgbClr val="4472C4"/>
                </a:solidFill>
                <a:latin typeface="Calibri" panose="020F0502020204030204"/>
              </a:rPr>
              <a:t>Ongoing survey administration and data collection will continue throughout the remainder of the five-year grant period, concluding in 2030.</a:t>
            </a:r>
          </a:p>
        </p:txBody>
      </p:sp>
    </p:spTree>
    <p:extLst>
      <p:ext uri="{BB962C8B-B14F-4D97-AF65-F5344CB8AC3E}">
        <p14:creationId xmlns:p14="http://schemas.microsoft.com/office/powerpoint/2010/main" val="13294091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83195"/>
            <a:ext cx="10460736" cy="4684996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>
                <a:solidFill>
                  <a:srgbClr val="92D050"/>
                </a:solidFill>
              </a:rPr>
              <a:t>St. Lukes University Health Network</a:t>
            </a:r>
            <a:br>
              <a:rPr lang="en-US" sz="3200" dirty="0">
                <a:solidFill>
                  <a:srgbClr val="92D050"/>
                </a:solidFill>
              </a:rPr>
            </a:br>
            <a:r>
              <a:rPr lang="en-US" sz="3200" dirty="0">
                <a:solidFill>
                  <a:srgbClr val="92D050"/>
                </a:solidFill>
              </a:rPr>
              <a:t>Resident Clinics</a:t>
            </a:r>
            <a:br>
              <a:rPr lang="en-US" sz="3200" dirty="0">
                <a:solidFill>
                  <a:srgbClr val="92D050"/>
                </a:solidFill>
              </a:rPr>
            </a:br>
            <a:br>
              <a:rPr lang="en-US" sz="3200" dirty="0">
                <a:solidFill>
                  <a:schemeClr val="accent6"/>
                </a:solidFill>
              </a:rPr>
            </a:br>
            <a:endParaRPr lang="en-US" sz="32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0568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saif6\Documents\Codex\2026-10-06\i-need-to-create-either-a\deck-assets\asset-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91440"/>
            <a:ext cx="1271016" cy="512064"/>
          </a:xfrm>
          <a:prstGeom prst="rect">
            <a:avLst/>
          </a:prstGeom>
        </p:spPr>
      </p:pic>
      <p:pic>
        <p:nvPicPr>
          <p:cNvPr id="3" name="Image 1" descr="C:\Users\saif6\Documents\Codex\2026-10-06\i-need-to-create-either-a\deck-assets\asset-2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12648"/>
            <a:ext cx="1088136" cy="548640"/>
          </a:xfrm>
          <a:prstGeom prst="rect">
            <a:avLst/>
          </a:prstGeom>
        </p:spPr>
      </p:pic>
      <p:pic>
        <p:nvPicPr>
          <p:cNvPr id="4" name="Image 2" descr="C:\Users\saif6\Documents\Codex\2026-10-06\i-need-to-create-either-a\deck-assets\asset-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8128" y="109728"/>
            <a:ext cx="1481328" cy="475488"/>
          </a:xfrm>
          <a:prstGeom prst="rect">
            <a:avLst/>
          </a:prstGeom>
        </p:spPr>
      </p:pic>
      <p:pic>
        <p:nvPicPr>
          <p:cNvPr id="5" name="Image 3" descr="C:\Users\saif6\Documents\Codex\2026-10-06\i-need-to-create-either-a\deck-assets\asset-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32720" y="649224"/>
            <a:ext cx="1307592" cy="420624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2011680" y="164592"/>
            <a:ext cx="80010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Washing Away Barriers to Better Health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1"/>
          <p:cNvSpPr/>
          <p:nvPr/>
        </p:nvSpPr>
        <p:spPr>
          <a:xfrm>
            <a:off x="2011680" y="713232"/>
            <a:ext cx="8001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36675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Esther Acevedo, MD · Patricia Araujo, MD · Saif Islam, MD · Andre Montes-Colon, MD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36675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Alper Olcal, MD · William Ventura, MD · Rehab Tabchi, DO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2"/>
          <p:cNvSpPr/>
          <p:nvPr/>
        </p:nvSpPr>
        <p:spPr>
          <a:xfrm>
            <a:off x="475488" y="1197864"/>
            <a:ext cx="11247120" cy="0"/>
          </a:xfrm>
          <a:prstGeom prst="line">
            <a:avLst/>
          </a:prstGeom>
          <a:noFill/>
          <a:ln w="25400">
            <a:solidFill>
              <a:srgbClr val="73C34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4"/>
          <p:cNvSpPr/>
          <p:nvPr/>
        </p:nvSpPr>
        <p:spPr>
          <a:xfrm>
            <a:off x="484632" y="6601968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536675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NI X Meeting Three · October 2026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5"/>
          <p:cNvSpPr/>
          <p:nvPr/>
        </p:nvSpPr>
        <p:spPr>
          <a:xfrm>
            <a:off x="438912" y="1316736"/>
            <a:ext cx="3639312" cy="301752"/>
          </a:xfrm>
          <a:prstGeom prst="rect">
            <a:avLst/>
          </a:prstGeom>
          <a:solidFill>
            <a:srgbClr val="73C340"/>
          </a:solidFill>
          <a:ln w="12700">
            <a:solidFill>
              <a:srgbClr val="73C34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6"/>
          <p:cNvSpPr/>
          <p:nvPr/>
        </p:nvSpPr>
        <p:spPr>
          <a:xfrm>
            <a:off x="484632" y="1367028"/>
            <a:ext cx="35478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Introduction / Background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7"/>
          <p:cNvSpPr/>
          <p:nvPr/>
        </p:nvSpPr>
        <p:spPr>
          <a:xfrm>
            <a:off x="512064" y="1700784"/>
            <a:ext cx="1417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C2B5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47.7%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8"/>
          <p:cNvSpPr/>
          <p:nvPr/>
        </p:nvSpPr>
        <p:spPr>
          <a:xfrm>
            <a:off x="1901952" y="1810512"/>
            <a:ext cx="19933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U.S. adults with hypertension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9"/>
          <p:cNvSpPr/>
          <p:nvPr/>
        </p:nvSpPr>
        <p:spPr>
          <a:xfrm>
            <a:off x="512064" y="2185416"/>
            <a:ext cx="1417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C2B5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41.3%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0"/>
          <p:cNvSpPr/>
          <p:nvPr/>
        </p:nvSpPr>
        <p:spPr>
          <a:xfrm>
            <a:off x="1901952" y="2203704"/>
            <a:ext cx="20299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high BP in the Allentown / Star service-area CHNA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1"/>
          <p:cNvSpPr/>
          <p:nvPr/>
        </p:nvSpPr>
        <p:spPr>
          <a:xfrm>
            <a:off x="512064" y="2688336"/>
            <a:ext cx="34930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Laundry on Linden offers free laundry to people facing financial hardship; residents can screen and teach on site.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2"/>
          <p:cNvSpPr/>
          <p:nvPr/>
        </p:nvSpPr>
        <p:spPr>
          <a:xfrm>
            <a:off x="438912" y="3438144"/>
            <a:ext cx="3639312" cy="301752"/>
          </a:xfrm>
          <a:prstGeom prst="rect">
            <a:avLst/>
          </a:prstGeom>
          <a:solidFill>
            <a:srgbClr val="73C340"/>
          </a:solidFill>
          <a:ln w="12700">
            <a:solidFill>
              <a:srgbClr val="73C34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3"/>
          <p:cNvSpPr/>
          <p:nvPr/>
        </p:nvSpPr>
        <p:spPr>
          <a:xfrm>
            <a:off x="484632" y="3488436"/>
            <a:ext cx="35478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Aim / Objectives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4"/>
          <p:cNvSpPr/>
          <p:nvPr/>
        </p:nvSpPr>
        <p:spPr>
          <a:xfrm>
            <a:off x="512064" y="3813048"/>
            <a:ext cx="5760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0C2B5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FIRST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5"/>
          <p:cNvSpPr/>
          <p:nvPr/>
        </p:nvSpPr>
        <p:spPr>
          <a:xfrm>
            <a:off x="1097280" y="3813048"/>
            <a:ext cx="2907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2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BP/A1c checks; resident confidence.</a:t>
            </a:r>
            <a:endParaRPr kumimoji="0" lang="en-US" sz="112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6"/>
          <p:cNvSpPr/>
          <p:nvPr/>
        </p:nvSpPr>
        <p:spPr>
          <a:xfrm>
            <a:off x="512064" y="4197096"/>
            <a:ext cx="5760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0C2B5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THEN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17"/>
          <p:cNvSpPr/>
          <p:nvPr/>
        </p:nvSpPr>
        <p:spPr>
          <a:xfrm>
            <a:off x="1097280" y="4197096"/>
            <a:ext cx="2907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2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BP screening; track clinic return.</a:t>
            </a:r>
            <a:endParaRPr kumimoji="0" lang="en-US" sz="112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18"/>
          <p:cNvSpPr/>
          <p:nvPr/>
        </p:nvSpPr>
        <p:spPr>
          <a:xfrm>
            <a:off x="512064" y="4581144"/>
            <a:ext cx="5760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0C2B5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NOW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19"/>
          <p:cNvSpPr/>
          <p:nvPr/>
        </p:nvSpPr>
        <p:spPr>
          <a:xfrm>
            <a:off x="1097280" y="4581144"/>
            <a:ext cx="2907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2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Education; action uptake and BP change.</a:t>
            </a:r>
            <a:endParaRPr kumimoji="0" lang="en-US" sz="112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0"/>
          <p:cNvSpPr/>
          <p:nvPr/>
        </p:nvSpPr>
        <p:spPr>
          <a:xfrm>
            <a:off x="438912" y="5020056"/>
            <a:ext cx="3639312" cy="301752"/>
          </a:xfrm>
          <a:prstGeom prst="rect">
            <a:avLst/>
          </a:prstGeom>
          <a:solidFill>
            <a:srgbClr val="73C340"/>
          </a:solidFill>
          <a:ln w="12700">
            <a:solidFill>
              <a:srgbClr val="73C34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1"/>
          <p:cNvSpPr/>
          <p:nvPr/>
        </p:nvSpPr>
        <p:spPr>
          <a:xfrm>
            <a:off x="484632" y="5070348"/>
            <a:ext cx="35478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Organizational Alignment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2"/>
          <p:cNvSpPr/>
          <p:nvPr/>
        </p:nvSpPr>
        <p:spPr>
          <a:xfrm>
            <a:off x="512064" y="5404104"/>
            <a:ext cx="3493008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Star Community Health and Family Medicine residents bring prevention to Laundry on Linden in Allentown.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Shape 23"/>
          <p:cNvSpPr/>
          <p:nvPr/>
        </p:nvSpPr>
        <p:spPr>
          <a:xfrm>
            <a:off x="4270248" y="1316736"/>
            <a:ext cx="3639312" cy="301752"/>
          </a:xfrm>
          <a:prstGeom prst="rect">
            <a:avLst/>
          </a:prstGeom>
          <a:solidFill>
            <a:srgbClr val="73C340"/>
          </a:solidFill>
          <a:ln w="12700">
            <a:solidFill>
              <a:srgbClr val="73C34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24"/>
          <p:cNvSpPr/>
          <p:nvPr/>
        </p:nvSpPr>
        <p:spPr>
          <a:xfrm>
            <a:off x="4315968" y="1367028"/>
            <a:ext cx="35478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Intervention / Changes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25"/>
          <p:cNvSpPr/>
          <p:nvPr/>
        </p:nvSpPr>
        <p:spPr>
          <a:xfrm>
            <a:off x="4343400" y="1691640"/>
            <a:ext cx="349300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  Screen BP and ask pre-education questions.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2  Teach six actions with a bilingual handout; record receipt.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3  Repeat BP and questions at the return visit.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Shape 26"/>
          <p:cNvSpPr/>
          <p:nvPr/>
        </p:nvSpPr>
        <p:spPr>
          <a:xfrm>
            <a:off x="4270248" y="3255264"/>
            <a:ext cx="3639312" cy="301752"/>
          </a:xfrm>
          <a:prstGeom prst="rect">
            <a:avLst/>
          </a:prstGeom>
          <a:solidFill>
            <a:srgbClr val="73C340"/>
          </a:solidFill>
          <a:ln w="12700">
            <a:solidFill>
              <a:srgbClr val="73C34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27"/>
          <p:cNvSpPr/>
          <p:nvPr/>
        </p:nvSpPr>
        <p:spPr>
          <a:xfrm>
            <a:off x="4315968" y="3305556"/>
            <a:ext cx="35478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Measures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28"/>
          <p:cNvSpPr/>
          <p:nvPr/>
        </p:nvSpPr>
        <p:spPr>
          <a:xfrm>
            <a:off x="4343400" y="3621024"/>
            <a:ext cx="3493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0C2B5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PRIMARY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29"/>
          <p:cNvSpPr/>
          <p:nvPr/>
        </p:nvSpPr>
        <p:spPr>
          <a:xfrm>
            <a:off x="4343400" y="3858768"/>
            <a:ext cx="34930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Paired change in systolic and diastolic BP.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 30"/>
          <p:cNvSpPr/>
          <p:nvPr/>
        </p:nvSpPr>
        <p:spPr>
          <a:xfrm>
            <a:off x="4343400" y="4315968"/>
            <a:ext cx="3493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0C2B5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SECONDARY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 31"/>
          <p:cNvSpPr/>
          <p:nvPr/>
        </p:nvSpPr>
        <p:spPr>
          <a:xfrm>
            <a:off x="4343400" y="4553712"/>
            <a:ext cx="34930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New actions, belief change, education receipt, and visit interval.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hape 32"/>
          <p:cNvSpPr/>
          <p:nvPr/>
        </p:nvSpPr>
        <p:spPr>
          <a:xfrm>
            <a:off x="4270248" y="5340096"/>
            <a:ext cx="3639312" cy="301752"/>
          </a:xfrm>
          <a:prstGeom prst="rect">
            <a:avLst/>
          </a:prstGeom>
          <a:solidFill>
            <a:srgbClr val="73C340"/>
          </a:solidFill>
          <a:ln w="12700">
            <a:solidFill>
              <a:srgbClr val="73C34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 33"/>
          <p:cNvSpPr/>
          <p:nvPr/>
        </p:nvSpPr>
        <p:spPr>
          <a:xfrm>
            <a:off x="4315968" y="5390388"/>
            <a:ext cx="35478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Barriers / Strategies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Text 34"/>
          <p:cNvSpPr/>
          <p:nvPr/>
        </p:nvSpPr>
        <p:spPr>
          <a:xfrm>
            <a:off x="4343400" y="5715000"/>
            <a:ext cx="3493008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Report missed returns. Compare BP within person. Use both languages. Note unmeasured medication changes.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Shape 35"/>
          <p:cNvSpPr/>
          <p:nvPr/>
        </p:nvSpPr>
        <p:spPr>
          <a:xfrm>
            <a:off x="8101584" y="1316736"/>
            <a:ext cx="3639312" cy="301752"/>
          </a:xfrm>
          <a:prstGeom prst="rect">
            <a:avLst/>
          </a:prstGeom>
          <a:solidFill>
            <a:srgbClr val="73C340"/>
          </a:solidFill>
          <a:ln w="12700">
            <a:solidFill>
              <a:srgbClr val="73C34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 36"/>
          <p:cNvSpPr/>
          <p:nvPr/>
        </p:nvSpPr>
        <p:spPr>
          <a:xfrm>
            <a:off x="8147304" y="1367028"/>
            <a:ext cx="35478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Preliminary: Earlier Screening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 37"/>
          <p:cNvSpPr/>
          <p:nvPr/>
        </p:nvSpPr>
        <p:spPr>
          <a:xfrm>
            <a:off x="8174736" y="1728216"/>
            <a:ext cx="14264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C2B5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30 / 54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ext 38"/>
          <p:cNvSpPr/>
          <p:nvPr/>
        </p:nvSpPr>
        <p:spPr>
          <a:xfrm>
            <a:off x="9546336" y="1828800"/>
            <a:ext cx="2057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BP above 130/80 mmHg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Text 39"/>
          <p:cNvSpPr/>
          <p:nvPr/>
        </p:nvSpPr>
        <p:spPr>
          <a:xfrm>
            <a:off x="8174736" y="2276856"/>
            <a:ext cx="14264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C2B5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22 / 54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Text 40"/>
          <p:cNvSpPr/>
          <p:nvPr/>
        </p:nvSpPr>
        <p:spPr>
          <a:xfrm>
            <a:off x="9546336" y="2377440"/>
            <a:ext cx="2057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BP above 140/90 mmHg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Text 41"/>
          <p:cNvSpPr/>
          <p:nvPr/>
        </p:nvSpPr>
        <p:spPr>
          <a:xfrm>
            <a:off x="8174736" y="2825496"/>
            <a:ext cx="3493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5 followed up in clinic; 5 were lost to follow-up.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 42"/>
          <p:cNvSpPr/>
          <p:nvPr/>
        </p:nvSpPr>
        <p:spPr>
          <a:xfrm>
            <a:off x="8174736" y="3374136"/>
            <a:ext cx="34930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536675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2025 screening findings, not education outcomes.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Shape 43"/>
          <p:cNvSpPr/>
          <p:nvPr/>
        </p:nvSpPr>
        <p:spPr>
          <a:xfrm>
            <a:off x="8101584" y="3950208"/>
            <a:ext cx="3639312" cy="301752"/>
          </a:xfrm>
          <a:prstGeom prst="rect">
            <a:avLst/>
          </a:prstGeom>
          <a:solidFill>
            <a:srgbClr val="73C340"/>
          </a:solidFill>
          <a:ln w="12700">
            <a:solidFill>
              <a:srgbClr val="73C34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Text 44"/>
          <p:cNvSpPr/>
          <p:nvPr/>
        </p:nvSpPr>
        <p:spPr>
          <a:xfrm>
            <a:off x="8147304" y="4000500"/>
            <a:ext cx="35478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Discussion / Next Steps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 45"/>
          <p:cNvSpPr/>
          <p:nvPr/>
        </p:nvSpPr>
        <p:spPr>
          <a:xfrm>
            <a:off x="8174736" y="4334256"/>
            <a:ext cx="349300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3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  Does education track with adopting each action?</a:t>
            </a:r>
            <a:endParaRPr kumimoji="0" lang="en-US" sz="123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3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3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2  Do new actions track with BP change?</a:t>
            </a:r>
            <a:endParaRPr kumimoji="0" lang="en-US" sz="123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3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3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Match return visits; report associations and limits.</a:t>
            </a:r>
            <a:endParaRPr kumimoji="0" lang="en-US" sz="123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Text 46"/>
          <p:cNvSpPr/>
          <p:nvPr/>
        </p:nvSpPr>
        <p:spPr>
          <a:xfrm>
            <a:off x="8174736" y="5971032"/>
            <a:ext cx="349300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20" b="0" i="0" u="none" strike="noStrike" kern="1200" cap="none" spc="0" normalizeH="0" baseline="0" noProof="0" dirty="0">
                <a:ln>
                  <a:noFill/>
                </a:ln>
                <a:solidFill>
                  <a:srgbClr val="536675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Sources: CDC/NCHS 2021–2023; original 2025 CHNA and residency screening slide.</a:t>
            </a:r>
            <a:endParaRPr kumimoji="0" lang="en-US" sz="92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2764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saif6\Documents\Codex\2026-10-06\i-need-to-create-either-a\deck-assets\asset-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91440"/>
            <a:ext cx="1271016" cy="512064"/>
          </a:xfrm>
          <a:prstGeom prst="rect">
            <a:avLst/>
          </a:prstGeom>
        </p:spPr>
      </p:pic>
      <p:pic>
        <p:nvPicPr>
          <p:cNvPr id="3" name="Image 1" descr="C:\Users\saif6\Documents\Codex\2026-10-06\i-need-to-create-either-a\deck-assets\asset-2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12648"/>
            <a:ext cx="1088136" cy="548640"/>
          </a:xfrm>
          <a:prstGeom prst="rect">
            <a:avLst/>
          </a:prstGeom>
        </p:spPr>
      </p:pic>
      <p:pic>
        <p:nvPicPr>
          <p:cNvPr id="4" name="Image 2" descr="C:\Users\saif6\Documents\Codex\2026-10-06\i-need-to-create-either-a\deck-assets\asset-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8128" y="109728"/>
            <a:ext cx="1481328" cy="475488"/>
          </a:xfrm>
          <a:prstGeom prst="rect">
            <a:avLst/>
          </a:prstGeom>
        </p:spPr>
      </p:pic>
      <p:pic>
        <p:nvPicPr>
          <p:cNvPr id="5" name="Image 3" descr="C:\Users\saif6\Documents\Codex\2026-10-06\i-need-to-create-either-a\deck-assets\asset-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32720" y="649224"/>
            <a:ext cx="1307592" cy="420624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2011680" y="164592"/>
            <a:ext cx="80010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Why Laundry on Linden?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1"/>
          <p:cNvSpPr/>
          <p:nvPr/>
        </p:nvSpPr>
        <p:spPr>
          <a:xfrm>
            <a:off x="2011680" y="713232"/>
            <a:ext cx="8001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36675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Community need, a trusted point of contact, and prior local screening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2"/>
          <p:cNvSpPr/>
          <p:nvPr/>
        </p:nvSpPr>
        <p:spPr>
          <a:xfrm>
            <a:off x="475488" y="1197864"/>
            <a:ext cx="11247120" cy="0"/>
          </a:xfrm>
          <a:prstGeom prst="line">
            <a:avLst/>
          </a:prstGeom>
          <a:noFill/>
          <a:ln w="25400">
            <a:solidFill>
              <a:srgbClr val="73C34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4"/>
          <p:cNvSpPr/>
          <p:nvPr/>
        </p:nvSpPr>
        <p:spPr>
          <a:xfrm>
            <a:off x="484632" y="6601968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536675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NI X Meeting Three · October 2026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5"/>
          <p:cNvSpPr/>
          <p:nvPr/>
        </p:nvSpPr>
        <p:spPr>
          <a:xfrm>
            <a:off x="557784" y="1408176"/>
            <a:ext cx="5230368" cy="301752"/>
          </a:xfrm>
          <a:prstGeom prst="rect">
            <a:avLst/>
          </a:prstGeom>
          <a:solidFill>
            <a:srgbClr val="73C340"/>
          </a:solidFill>
          <a:ln w="12700">
            <a:solidFill>
              <a:srgbClr val="73C34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6"/>
          <p:cNvSpPr/>
          <p:nvPr/>
        </p:nvSpPr>
        <p:spPr>
          <a:xfrm>
            <a:off x="603504" y="1458468"/>
            <a:ext cx="513892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The Setting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7"/>
          <p:cNvSpPr/>
          <p:nvPr/>
        </p:nvSpPr>
        <p:spPr>
          <a:xfrm>
            <a:off x="786384" y="1792224"/>
            <a:ext cx="4773168" cy="20665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Laundry on Linden (now Loads of Blessings) provides free laundry on Linden Street in Allentown for people experiencing homelessness or financial hardship. Participants already come for a practical service, so residents can offer BP screening and education on site.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8"/>
          <p:cNvSpPr/>
          <p:nvPr/>
        </p:nvSpPr>
        <p:spPr>
          <a:xfrm>
            <a:off x="557784" y="4041648"/>
            <a:ext cx="5230368" cy="301752"/>
          </a:xfrm>
          <a:prstGeom prst="rect">
            <a:avLst/>
          </a:prstGeom>
          <a:solidFill>
            <a:srgbClr val="73C340"/>
          </a:solidFill>
          <a:ln w="12700">
            <a:solidFill>
              <a:srgbClr val="73C34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9"/>
          <p:cNvSpPr/>
          <p:nvPr/>
        </p:nvSpPr>
        <p:spPr>
          <a:xfrm>
            <a:off x="603504" y="4091940"/>
            <a:ext cx="513892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What Earlier Work Found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0"/>
          <p:cNvSpPr/>
          <p:nvPr/>
        </p:nvSpPr>
        <p:spPr>
          <a:xfrm>
            <a:off x="786384" y="4434840"/>
            <a:ext cx="4773168" cy="16824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The earlier residency phase identified elevated BP and tracked clinic follow-up. In 2025, 30 of 54 screened people had BP above 130/80 mmHg. This is a screening finding, not a diagnosis or population prevalence estimate.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1"/>
          <p:cNvSpPr/>
          <p:nvPr/>
        </p:nvSpPr>
        <p:spPr>
          <a:xfrm>
            <a:off x="5998464" y="1408176"/>
            <a:ext cx="5650992" cy="301752"/>
          </a:xfrm>
          <a:prstGeom prst="rect">
            <a:avLst/>
          </a:prstGeom>
          <a:solidFill>
            <a:srgbClr val="73C340"/>
          </a:solidFill>
          <a:ln w="12700">
            <a:solidFill>
              <a:srgbClr val="73C34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2"/>
          <p:cNvSpPr/>
          <p:nvPr/>
        </p:nvSpPr>
        <p:spPr>
          <a:xfrm>
            <a:off x="6044184" y="1458468"/>
            <a:ext cx="555955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Allentown and Star Service-Area Context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Image 4" descr="C:\Users\saif6\Documents\Codex\2026-10-06\i-need-to-create-either-a\deck-assets\asset-1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4496" y="1801368"/>
            <a:ext cx="5166360" cy="2359152"/>
          </a:xfrm>
          <a:prstGeom prst="rect">
            <a:avLst/>
          </a:prstGeom>
        </p:spPr>
      </p:pic>
      <p:pic>
        <p:nvPicPr>
          <p:cNvPr id="20" name="Image 5" descr="C:\Users\saif6\Documents\Codex\2026-10-06\i-need-to-create-either-a\deck-assets\asset-18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31736" y="4105656"/>
            <a:ext cx="3694176" cy="2304288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6163056" y="6336792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7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536675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CHNA charts reproduced from the original residency slide; they describe the service area, not Laundry on Linden participants.</a:t>
            </a:r>
            <a:endParaRPr kumimoji="0" lang="en-US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62953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saif6\Documents\Codex\2026-10-06\i-need-to-create-either-a\deck-assets\asset-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91440"/>
            <a:ext cx="1271016" cy="512064"/>
          </a:xfrm>
          <a:prstGeom prst="rect">
            <a:avLst/>
          </a:prstGeom>
        </p:spPr>
      </p:pic>
      <p:pic>
        <p:nvPicPr>
          <p:cNvPr id="3" name="Image 1" descr="C:\Users\saif6\Documents\Codex\2026-10-06\i-need-to-create-either-a\deck-assets\asset-2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12648"/>
            <a:ext cx="1088136" cy="548640"/>
          </a:xfrm>
          <a:prstGeom prst="rect">
            <a:avLst/>
          </a:prstGeom>
        </p:spPr>
      </p:pic>
      <p:pic>
        <p:nvPicPr>
          <p:cNvPr id="4" name="Image 2" descr="C:\Users\saif6\Documents\Codex\2026-10-06\i-need-to-create-either-a\deck-assets\asset-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8128" y="109728"/>
            <a:ext cx="1481328" cy="475488"/>
          </a:xfrm>
          <a:prstGeom prst="rect">
            <a:avLst/>
          </a:prstGeom>
        </p:spPr>
      </p:pic>
      <p:pic>
        <p:nvPicPr>
          <p:cNvPr id="5" name="Image 3" descr="C:\Users\saif6\Documents\Codex\2026-10-06\i-need-to-create-either-a\deck-assets\asset-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32720" y="649224"/>
            <a:ext cx="1307592" cy="420624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2011680" y="164592"/>
            <a:ext cx="80010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Intervention: Education at the Laundry Site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1"/>
          <p:cNvSpPr/>
          <p:nvPr/>
        </p:nvSpPr>
        <p:spPr>
          <a:xfrm>
            <a:off x="2011680" y="713232"/>
            <a:ext cx="8001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36675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The handout supports a short conversation about six actions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2"/>
          <p:cNvSpPr/>
          <p:nvPr/>
        </p:nvSpPr>
        <p:spPr>
          <a:xfrm>
            <a:off x="475488" y="1197864"/>
            <a:ext cx="11247120" cy="0"/>
          </a:xfrm>
          <a:prstGeom prst="line">
            <a:avLst/>
          </a:prstGeom>
          <a:noFill/>
          <a:ln w="25400">
            <a:solidFill>
              <a:srgbClr val="73C34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4"/>
          <p:cNvSpPr/>
          <p:nvPr/>
        </p:nvSpPr>
        <p:spPr>
          <a:xfrm>
            <a:off x="484632" y="6601968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536675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NI X Meeting Three · October 2026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5"/>
          <p:cNvSpPr/>
          <p:nvPr/>
        </p:nvSpPr>
        <p:spPr>
          <a:xfrm>
            <a:off x="530352" y="1399032"/>
            <a:ext cx="3767328" cy="301752"/>
          </a:xfrm>
          <a:prstGeom prst="rect">
            <a:avLst/>
          </a:prstGeom>
          <a:solidFill>
            <a:srgbClr val="73C340"/>
          </a:solidFill>
          <a:ln w="12700">
            <a:solidFill>
              <a:srgbClr val="73C34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6"/>
          <p:cNvSpPr/>
          <p:nvPr/>
        </p:nvSpPr>
        <p:spPr>
          <a:xfrm>
            <a:off x="576072" y="1449324"/>
            <a:ext cx="367588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Visit Flow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7"/>
          <p:cNvSpPr/>
          <p:nvPr/>
        </p:nvSpPr>
        <p:spPr>
          <a:xfrm>
            <a:off x="731520" y="1810512"/>
            <a:ext cx="3401568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  Screen BP; ask the belief and action questions.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2  Teach the six actions; give the preferred-language handout.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3  Record education receipt. At the next visit, repeat BP and questions.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8"/>
          <p:cNvSpPr/>
          <p:nvPr/>
        </p:nvSpPr>
        <p:spPr>
          <a:xfrm>
            <a:off x="530352" y="4709160"/>
            <a:ext cx="3767328" cy="301752"/>
          </a:xfrm>
          <a:prstGeom prst="rect">
            <a:avLst/>
          </a:prstGeom>
          <a:solidFill>
            <a:srgbClr val="73C340"/>
          </a:solidFill>
          <a:ln w="12700">
            <a:solidFill>
              <a:srgbClr val="73C34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9"/>
          <p:cNvSpPr/>
          <p:nvPr/>
        </p:nvSpPr>
        <p:spPr>
          <a:xfrm>
            <a:off x="576072" y="4759452"/>
            <a:ext cx="367588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Six Actions on Both Checklists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0"/>
          <p:cNvSpPr/>
          <p:nvPr/>
        </p:nvSpPr>
        <p:spPr>
          <a:xfrm>
            <a:off x="731520" y="5138928"/>
            <a:ext cx="340156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Healthy weight  ·  Exercise  ·  More produce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Less added salt  ·  Rinse canned foods  ·  Quit smoking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1"/>
          <p:cNvSpPr/>
          <p:nvPr/>
        </p:nvSpPr>
        <p:spPr>
          <a:xfrm>
            <a:off x="4480560" y="1399032"/>
            <a:ext cx="3419856" cy="301752"/>
          </a:xfrm>
          <a:prstGeom prst="rect">
            <a:avLst/>
          </a:prstGeom>
          <a:solidFill>
            <a:srgbClr val="73C340"/>
          </a:solidFill>
          <a:ln w="12700">
            <a:solidFill>
              <a:srgbClr val="73C34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2"/>
          <p:cNvSpPr/>
          <p:nvPr/>
        </p:nvSpPr>
        <p:spPr>
          <a:xfrm>
            <a:off x="4526280" y="1449324"/>
            <a:ext cx="332841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English Handout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3"/>
          <p:cNvSpPr/>
          <p:nvPr/>
        </p:nvSpPr>
        <p:spPr>
          <a:xfrm>
            <a:off x="8092440" y="1399032"/>
            <a:ext cx="3419856" cy="301752"/>
          </a:xfrm>
          <a:prstGeom prst="rect">
            <a:avLst/>
          </a:prstGeom>
          <a:solidFill>
            <a:srgbClr val="73C340"/>
          </a:solidFill>
          <a:ln w="12700">
            <a:solidFill>
              <a:srgbClr val="73C34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4"/>
          <p:cNvSpPr/>
          <p:nvPr/>
        </p:nvSpPr>
        <p:spPr>
          <a:xfrm>
            <a:off x="8138160" y="1449324"/>
            <a:ext cx="332841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Spanish Handout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 4" descr="C:\Users\saif6\OneDrive\Desktop\Blood pressure education englis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8616" y="1801368"/>
            <a:ext cx="2523744" cy="4169664"/>
          </a:xfrm>
          <a:prstGeom prst="rect">
            <a:avLst/>
          </a:prstGeom>
        </p:spPr>
      </p:pic>
      <p:pic>
        <p:nvPicPr>
          <p:cNvPr id="22" name="Image 5" descr="C:\Users\saif6\OneDrive\Desktop\Blood pressure education spanis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40496" y="1801368"/>
            <a:ext cx="2523744" cy="4169664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4507992" y="6099048"/>
            <a:ext cx="69585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536675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The form also displays QR codes so participants can open either handout on a phone.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53464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saif6\Documents\Codex\2026-10-06\i-need-to-create-either-a\deck-assets\asset-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91440"/>
            <a:ext cx="1271016" cy="512064"/>
          </a:xfrm>
          <a:prstGeom prst="rect">
            <a:avLst/>
          </a:prstGeom>
        </p:spPr>
      </p:pic>
      <p:pic>
        <p:nvPicPr>
          <p:cNvPr id="3" name="Image 1" descr="C:\Users\saif6\Documents\Codex\2026-10-06\i-need-to-create-either-a\deck-assets\asset-2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12648"/>
            <a:ext cx="1088136" cy="548640"/>
          </a:xfrm>
          <a:prstGeom prst="rect">
            <a:avLst/>
          </a:prstGeom>
        </p:spPr>
      </p:pic>
      <p:pic>
        <p:nvPicPr>
          <p:cNvPr id="4" name="Image 2" descr="C:\Users\saif6\Documents\Codex\2026-10-06\i-need-to-create-either-a\deck-assets\asset-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8128" y="109728"/>
            <a:ext cx="1481328" cy="475488"/>
          </a:xfrm>
          <a:prstGeom prst="rect">
            <a:avLst/>
          </a:prstGeom>
        </p:spPr>
      </p:pic>
      <p:pic>
        <p:nvPicPr>
          <p:cNvPr id="5" name="Image 3" descr="C:\Users\saif6\Documents\Codex\2026-10-06\i-need-to-create-either-a\deck-assets\asset-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32720" y="649224"/>
            <a:ext cx="1307592" cy="420624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2011680" y="164592"/>
            <a:ext cx="80010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Measures: What We Record and Compare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1"/>
          <p:cNvSpPr/>
          <p:nvPr/>
        </p:nvSpPr>
        <p:spPr>
          <a:xfrm>
            <a:off x="2011680" y="713232"/>
            <a:ext cx="8001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36675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 separate form submission and sheet row for every encounter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2"/>
          <p:cNvSpPr/>
          <p:nvPr/>
        </p:nvSpPr>
        <p:spPr>
          <a:xfrm>
            <a:off x="475488" y="1197864"/>
            <a:ext cx="11247120" cy="0"/>
          </a:xfrm>
          <a:prstGeom prst="line">
            <a:avLst/>
          </a:prstGeom>
          <a:noFill/>
          <a:ln w="25400">
            <a:solidFill>
              <a:srgbClr val="73C34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4"/>
          <p:cNvSpPr/>
          <p:nvPr/>
        </p:nvSpPr>
        <p:spPr>
          <a:xfrm>
            <a:off x="484632" y="6601968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536675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NI X Meeting Three · October 2026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5"/>
          <p:cNvSpPr/>
          <p:nvPr/>
        </p:nvSpPr>
        <p:spPr>
          <a:xfrm>
            <a:off x="530352" y="1399032"/>
            <a:ext cx="3410712" cy="301752"/>
          </a:xfrm>
          <a:prstGeom prst="rect">
            <a:avLst/>
          </a:prstGeom>
          <a:solidFill>
            <a:srgbClr val="73C340"/>
          </a:solidFill>
          <a:ln w="12700">
            <a:solidFill>
              <a:srgbClr val="73C34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6"/>
          <p:cNvSpPr/>
          <p:nvPr/>
        </p:nvSpPr>
        <p:spPr>
          <a:xfrm>
            <a:off x="576072" y="1449324"/>
            <a:ext cx="33192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At Each Visit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7"/>
          <p:cNvSpPr/>
          <p:nvPr/>
        </p:nvSpPr>
        <p:spPr>
          <a:xfrm>
            <a:off x="722376" y="1783080"/>
            <a:ext cx="3035808" cy="16824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Visit type, first and last name, date of birth, systolic BP, and diastolic BP. Use the submission date unless BP was checked on another day.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8"/>
          <p:cNvSpPr/>
          <p:nvPr/>
        </p:nvSpPr>
        <p:spPr>
          <a:xfrm>
            <a:off x="4105656" y="1399032"/>
            <a:ext cx="3493008" cy="301752"/>
          </a:xfrm>
          <a:prstGeom prst="rect">
            <a:avLst/>
          </a:prstGeom>
          <a:solidFill>
            <a:srgbClr val="73C340"/>
          </a:solidFill>
          <a:ln w="12700">
            <a:solidFill>
              <a:srgbClr val="73C34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9"/>
          <p:cNvSpPr/>
          <p:nvPr/>
        </p:nvSpPr>
        <p:spPr>
          <a:xfrm>
            <a:off x="4151376" y="1449324"/>
            <a:ext cx="340156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Before Education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0"/>
          <p:cNvSpPr/>
          <p:nvPr/>
        </p:nvSpPr>
        <p:spPr>
          <a:xfrm>
            <a:off x="4297680" y="1783080"/>
            <a:ext cx="3118104" cy="1901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Belief that hypertension can harm health (Yes/No). Which of the six actions they already do to lower BP. Whether the education was reviewed and given (Yes/No).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1"/>
          <p:cNvSpPr/>
          <p:nvPr/>
        </p:nvSpPr>
        <p:spPr>
          <a:xfrm>
            <a:off x="7763256" y="1399032"/>
            <a:ext cx="3840480" cy="301752"/>
          </a:xfrm>
          <a:prstGeom prst="rect">
            <a:avLst/>
          </a:prstGeom>
          <a:solidFill>
            <a:srgbClr val="73C340"/>
          </a:solidFill>
          <a:ln w="12700">
            <a:solidFill>
              <a:srgbClr val="73C34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2"/>
          <p:cNvSpPr/>
          <p:nvPr/>
        </p:nvSpPr>
        <p:spPr>
          <a:xfrm>
            <a:off x="7808976" y="1449324"/>
            <a:ext cx="37490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At Follow-up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3"/>
          <p:cNvSpPr/>
          <p:nvPr/>
        </p:nvSpPr>
        <p:spPr>
          <a:xfrm>
            <a:off x="7964424" y="1783080"/>
            <a:ext cx="3438144" cy="1901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Repeat BP and the belief item. Ask which of the six actions the participant has done since the initial visit. The form skips the handout section.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4"/>
          <p:cNvSpPr/>
          <p:nvPr/>
        </p:nvSpPr>
        <p:spPr>
          <a:xfrm>
            <a:off x="704088" y="4005072"/>
            <a:ext cx="10744200" cy="0"/>
          </a:xfrm>
          <a:prstGeom prst="line">
            <a:avLst/>
          </a:prstGeom>
          <a:noFill/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5"/>
          <p:cNvSpPr/>
          <p:nvPr/>
        </p:nvSpPr>
        <p:spPr>
          <a:xfrm>
            <a:off x="530352" y="4251960"/>
            <a:ext cx="11073384" cy="301752"/>
          </a:xfrm>
          <a:prstGeom prst="rect">
            <a:avLst/>
          </a:prstGeom>
          <a:solidFill>
            <a:srgbClr val="73C340"/>
          </a:solidFill>
          <a:ln w="12700">
            <a:solidFill>
              <a:srgbClr val="73C34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6"/>
          <p:cNvSpPr/>
          <p:nvPr/>
        </p:nvSpPr>
        <p:spPr>
          <a:xfrm>
            <a:off x="576072" y="4302252"/>
            <a:ext cx="1098194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the Rows Become Study Measures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17"/>
          <p:cNvSpPr/>
          <p:nvPr/>
        </p:nvSpPr>
        <p:spPr>
          <a:xfrm>
            <a:off x="749808" y="4672584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0C2B5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MATCH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18"/>
          <p:cNvSpPr/>
          <p:nvPr/>
        </p:nvSpPr>
        <p:spPr>
          <a:xfrm>
            <a:off x="2075688" y="4654296"/>
            <a:ext cx="9272016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First name + last name + date of birth; order by BP date or submission date.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19"/>
          <p:cNvSpPr/>
          <p:nvPr/>
        </p:nvSpPr>
        <p:spPr>
          <a:xfrm>
            <a:off x="749808" y="5148072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0C2B5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PRIMARY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0"/>
          <p:cNvSpPr/>
          <p:nvPr/>
        </p:nvSpPr>
        <p:spPr>
          <a:xfrm>
            <a:off x="2075688" y="5129784"/>
            <a:ext cx="9272016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Follow-up minus initial systolic BP and diastolic BP.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1"/>
          <p:cNvSpPr/>
          <p:nvPr/>
        </p:nvSpPr>
        <p:spPr>
          <a:xfrm>
            <a:off x="749808" y="5623560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0C2B5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SECONDARY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2"/>
          <p:cNvSpPr/>
          <p:nvPr/>
        </p:nvSpPr>
        <p:spPr>
          <a:xfrm>
            <a:off x="2075688" y="5605272"/>
            <a:ext cx="92720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New action count, each action, belief change, education receipt, visit interval.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3"/>
          <p:cNvSpPr/>
          <p:nvPr/>
        </p:nvSpPr>
        <p:spPr>
          <a:xfrm>
            <a:off x="749808" y="6208776"/>
            <a:ext cx="10607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36675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The checklist measures reported behavior. The belief answer is one narrow indicator of understanding.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47091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saif6\Documents\Codex\2026-10-06\i-need-to-create-either-a\deck-assets\asset-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91440"/>
            <a:ext cx="1271016" cy="512064"/>
          </a:xfrm>
          <a:prstGeom prst="rect">
            <a:avLst/>
          </a:prstGeom>
        </p:spPr>
      </p:pic>
      <p:pic>
        <p:nvPicPr>
          <p:cNvPr id="3" name="Image 1" descr="C:\Users\saif6\Documents\Codex\2026-10-06\i-need-to-create-either-a\deck-assets\asset-2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12648"/>
            <a:ext cx="1088136" cy="548640"/>
          </a:xfrm>
          <a:prstGeom prst="rect">
            <a:avLst/>
          </a:prstGeom>
        </p:spPr>
      </p:pic>
      <p:pic>
        <p:nvPicPr>
          <p:cNvPr id="4" name="Image 2" descr="C:\Users\saif6\Documents\Codex\2026-10-06\i-need-to-create-either-a\deck-assets\asset-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8128" y="109728"/>
            <a:ext cx="1481328" cy="475488"/>
          </a:xfrm>
          <a:prstGeom prst="rect">
            <a:avLst/>
          </a:prstGeom>
        </p:spPr>
      </p:pic>
      <p:pic>
        <p:nvPicPr>
          <p:cNvPr id="5" name="Image 3" descr="C:\Users\saif6\Documents\Codex\2026-10-06\i-need-to-create-either-a\deck-assets\asset-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32720" y="649224"/>
            <a:ext cx="1307592" cy="420624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2011680" y="164592"/>
            <a:ext cx="80010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Project Progression &amp; Early Findings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1"/>
          <p:cNvSpPr/>
          <p:nvPr/>
        </p:nvSpPr>
        <p:spPr>
          <a:xfrm>
            <a:off x="2011680" y="713232"/>
            <a:ext cx="8001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36675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The current education study builds on two earlier phases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2"/>
          <p:cNvSpPr/>
          <p:nvPr/>
        </p:nvSpPr>
        <p:spPr>
          <a:xfrm>
            <a:off x="475488" y="1197864"/>
            <a:ext cx="11247120" cy="0"/>
          </a:xfrm>
          <a:prstGeom prst="line">
            <a:avLst/>
          </a:prstGeom>
          <a:noFill/>
          <a:ln w="25400">
            <a:solidFill>
              <a:srgbClr val="73C34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4"/>
          <p:cNvSpPr/>
          <p:nvPr/>
        </p:nvSpPr>
        <p:spPr>
          <a:xfrm>
            <a:off x="484632" y="6601968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536675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NI X Meeting Three · October 2026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5"/>
          <p:cNvSpPr/>
          <p:nvPr/>
        </p:nvSpPr>
        <p:spPr>
          <a:xfrm>
            <a:off x="576072" y="1389888"/>
            <a:ext cx="11036808" cy="301752"/>
          </a:xfrm>
          <a:prstGeom prst="rect">
            <a:avLst/>
          </a:prstGeom>
          <a:solidFill>
            <a:srgbClr val="73C340"/>
          </a:solidFill>
          <a:ln w="12700">
            <a:solidFill>
              <a:srgbClr val="73C34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6"/>
          <p:cNvSpPr/>
          <p:nvPr/>
        </p:nvSpPr>
        <p:spPr>
          <a:xfrm>
            <a:off x="621792" y="1440180"/>
            <a:ext cx="1094536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the Project Evolved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7"/>
          <p:cNvSpPr/>
          <p:nvPr/>
        </p:nvSpPr>
        <p:spPr>
          <a:xfrm>
            <a:off x="667512" y="1773936"/>
            <a:ext cx="3282696" cy="1472184"/>
          </a:xfrm>
          <a:prstGeom prst="rect">
            <a:avLst/>
          </a:prstGeom>
          <a:solidFill>
            <a:srgbClr val="F3F8F1"/>
          </a:solidFill>
          <a:ln w="15240">
            <a:solidFill>
              <a:srgbClr val="D5E0E4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8"/>
          <p:cNvSpPr/>
          <p:nvPr/>
        </p:nvSpPr>
        <p:spPr>
          <a:xfrm>
            <a:off x="795528" y="1920240"/>
            <a:ext cx="30266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C2B5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 · Community rotation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9"/>
          <p:cNvSpPr/>
          <p:nvPr/>
        </p:nvSpPr>
        <p:spPr>
          <a:xfrm>
            <a:off x="813816" y="2350008"/>
            <a:ext cx="29900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1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BP and A1c checks at the laundry site; survey resident confidence providing care outside clinic.</a:t>
            </a:r>
            <a:endParaRPr kumimoji="0" lang="en-US" sz="121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0"/>
          <p:cNvSpPr/>
          <p:nvPr/>
        </p:nvSpPr>
        <p:spPr>
          <a:xfrm>
            <a:off x="4462272" y="1773936"/>
            <a:ext cx="3282696" cy="1472184"/>
          </a:xfrm>
          <a:prstGeom prst="rect">
            <a:avLst/>
          </a:prstGeom>
          <a:solidFill>
            <a:srgbClr val="F3F8F1"/>
          </a:solidFill>
          <a:ln w="15240">
            <a:solidFill>
              <a:srgbClr val="D5E0E4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1"/>
          <p:cNvSpPr/>
          <p:nvPr/>
        </p:nvSpPr>
        <p:spPr>
          <a:xfrm>
            <a:off x="4590288" y="1920240"/>
            <a:ext cx="30266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C2B5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2 · BP screening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2"/>
          <p:cNvSpPr/>
          <p:nvPr/>
        </p:nvSpPr>
        <p:spPr>
          <a:xfrm>
            <a:off x="4608576" y="2350008"/>
            <a:ext cx="29900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1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Identify high readings and track clinic follow-up. Earlier data: 30/54 above 130/80; 5/54 returned.</a:t>
            </a:r>
            <a:endParaRPr kumimoji="0" lang="en-US" sz="121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3"/>
          <p:cNvSpPr/>
          <p:nvPr/>
        </p:nvSpPr>
        <p:spPr>
          <a:xfrm>
            <a:off x="8257032" y="1773936"/>
            <a:ext cx="3282696" cy="1472184"/>
          </a:xfrm>
          <a:prstGeom prst="rect">
            <a:avLst/>
          </a:prstGeom>
          <a:solidFill>
            <a:srgbClr val="F3F8F1"/>
          </a:solidFill>
          <a:ln w="15240">
            <a:solidFill>
              <a:srgbClr val="D5E0E4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4"/>
          <p:cNvSpPr/>
          <p:nvPr/>
        </p:nvSpPr>
        <p:spPr>
          <a:xfrm>
            <a:off x="8385048" y="1920240"/>
            <a:ext cx="30266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C2B5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3 · Education now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5"/>
          <p:cNvSpPr/>
          <p:nvPr/>
        </p:nvSpPr>
        <p:spPr>
          <a:xfrm>
            <a:off x="8403336" y="2350008"/>
            <a:ext cx="29900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1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BP and pre-questions → six-action teaching → return BP and actions. Clinic connection remains available; it is not a study metric.</a:t>
            </a:r>
            <a:endParaRPr kumimoji="0" lang="en-US" sz="121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16"/>
          <p:cNvSpPr/>
          <p:nvPr/>
        </p:nvSpPr>
        <p:spPr>
          <a:xfrm>
            <a:off x="4014216" y="2496312"/>
            <a:ext cx="384048" cy="0"/>
          </a:xfrm>
          <a:prstGeom prst="line">
            <a:avLst/>
          </a:prstGeom>
          <a:noFill/>
          <a:ln w="31750">
            <a:solidFill>
              <a:srgbClr val="087E83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17"/>
          <p:cNvSpPr/>
          <p:nvPr/>
        </p:nvSpPr>
        <p:spPr>
          <a:xfrm>
            <a:off x="7808976" y="2496312"/>
            <a:ext cx="384048" cy="0"/>
          </a:xfrm>
          <a:prstGeom prst="line">
            <a:avLst/>
          </a:prstGeom>
          <a:noFill/>
          <a:ln w="31750">
            <a:solidFill>
              <a:srgbClr val="087E83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18"/>
          <p:cNvSpPr/>
          <p:nvPr/>
        </p:nvSpPr>
        <p:spPr>
          <a:xfrm>
            <a:off x="576072" y="3511296"/>
            <a:ext cx="11036808" cy="301752"/>
          </a:xfrm>
          <a:prstGeom prst="rect">
            <a:avLst/>
          </a:prstGeom>
          <a:solidFill>
            <a:srgbClr val="73C340"/>
          </a:solidFill>
          <a:ln w="12700">
            <a:solidFill>
              <a:srgbClr val="73C34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19"/>
          <p:cNvSpPr/>
          <p:nvPr/>
        </p:nvSpPr>
        <p:spPr>
          <a:xfrm>
            <a:off x="621792" y="3561588"/>
            <a:ext cx="1094536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Resident Confidence Survey · n = 7 at Each Time Point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0"/>
          <p:cNvSpPr/>
          <p:nvPr/>
        </p:nvSpPr>
        <p:spPr>
          <a:xfrm>
            <a:off x="777240" y="3867912"/>
            <a:ext cx="10515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70" b="0" i="0" u="none" strike="noStrike" kern="1200" cap="none" spc="0" normalizeH="0" baseline="0" noProof="0" dirty="0">
                <a:ln>
                  <a:noFill/>
                </a:ln>
                <a:solidFill>
                  <a:srgbClr val="536675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“How confident are you in providing care outside the traditional clinic setting?”</a:t>
            </a:r>
            <a:endParaRPr kumimoji="0" lang="en-US" sz="117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1"/>
          <p:cNvSpPr/>
          <p:nvPr/>
        </p:nvSpPr>
        <p:spPr>
          <a:xfrm>
            <a:off x="768096" y="4215384"/>
            <a:ext cx="13075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1" i="0" u="none" strike="noStrike" kern="1200" cap="none" spc="0" normalizeH="0" baseline="0" noProof="0" dirty="0">
                <a:ln>
                  <a:noFill/>
                </a:ln>
                <a:solidFill>
                  <a:srgbClr val="0C2B5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Pre · Oct 2025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hape 22"/>
          <p:cNvSpPr/>
          <p:nvPr/>
        </p:nvSpPr>
        <p:spPr>
          <a:xfrm>
            <a:off x="2240280" y="4151376"/>
            <a:ext cx="1664208" cy="356616"/>
          </a:xfrm>
          <a:prstGeom prst="rect">
            <a:avLst/>
          </a:prstGeom>
          <a:solidFill>
            <a:srgbClr val="E6A455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3"/>
          <p:cNvSpPr/>
          <p:nvPr/>
        </p:nvSpPr>
        <p:spPr>
          <a:xfrm>
            <a:off x="2240280" y="4215384"/>
            <a:ext cx="1664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4"/>
          <p:cNvSpPr/>
          <p:nvPr/>
        </p:nvSpPr>
        <p:spPr>
          <a:xfrm>
            <a:off x="3904488" y="4151376"/>
            <a:ext cx="4160520" cy="356616"/>
          </a:xfrm>
          <a:prstGeom prst="rect">
            <a:avLst/>
          </a:prstGeom>
          <a:solidFill>
            <a:srgbClr val="0C2B54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25"/>
          <p:cNvSpPr/>
          <p:nvPr/>
        </p:nvSpPr>
        <p:spPr>
          <a:xfrm>
            <a:off x="3904488" y="4215384"/>
            <a:ext cx="4160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26"/>
          <p:cNvSpPr/>
          <p:nvPr/>
        </p:nvSpPr>
        <p:spPr>
          <a:xfrm>
            <a:off x="768096" y="4626864"/>
            <a:ext cx="13075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1" i="0" u="none" strike="noStrike" kern="1200" cap="none" spc="0" normalizeH="0" baseline="0" noProof="0" dirty="0">
                <a:ln>
                  <a:noFill/>
                </a:ln>
                <a:solidFill>
                  <a:srgbClr val="0C2B5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Mid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Shape 27"/>
          <p:cNvSpPr/>
          <p:nvPr/>
        </p:nvSpPr>
        <p:spPr>
          <a:xfrm>
            <a:off x="2240280" y="4562856"/>
            <a:ext cx="832104" cy="356616"/>
          </a:xfrm>
          <a:prstGeom prst="rect">
            <a:avLst/>
          </a:prstGeom>
          <a:solidFill>
            <a:srgbClr val="B45D58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28"/>
          <p:cNvSpPr/>
          <p:nvPr/>
        </p:nvSpPr>
        <p:spPr>
          <a:xfrm>
            <a:off x="2240280" y="4626864"/>
            <a:ext cx="8321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Shape 29"/>
          <p:cNvSpPr/>
          <p:nvPr/>
        </p:nvSpPr>
        <p:spPr>
          <a:xfrm>
            <a:off x="3072384" y="4562856"/>
            <a:ext cx="2496312" cy="356616"/>
          </a:xfrm>
          <a:prstGeom prst="rect">
            <a:avLst/>
          </a:prstGeom>
          <a:solidFill>
            <a:srgbClr val="79BEB6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 30"/>
          <p:cNvSpPr/>
          <p:nvPr/>
        </p:nvSpPr>
        <p:spPr>
          <a:xfrm>
            <a:off x="3072384" y="4626864"/>
            <a:ext cx="2496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Shape 31"/>
          <p:cNvSpPr/>
          <p:nvPr/>
        </p:nvSpPr>
        <p:spPr>
          <a:xfrm>
            <a:off x="5568696" y="4562856"/>
            <a:ext cx="2496312" cy="356616"/>
          </a:xfrm>
          <a:prstGeom prst="rect">
            <a:avLst/>
          </a:prstGeom>
          <a:solidFill>
            <a:srgbClr val="0C2B54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 32"/>
          <p:cNvSpPr/>
          <p:nvPr/>
        </p:nvSpPr>
        <p:spPr>
          <a:xfrm>
            <a:off x="5568696" y="4626864"/>
            <a:ext cx="2496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 33"/>
          <p:cNvSpPr/>
          <p:nvPr/>
        </p:nvSpPr>
        <p:spPr>
          <a:xfrm>
            <a:off x="768096" y="5038344"/>
            <a:ext cx="13075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1" i="0" u="none" strike="noStrike" kern="1200" cap="none" spc="0" normalizeH="0" baseline="0" noProof="0" dirty="0">
                <a:ln>
                  <a:noFill/>
                </a:ln>
                <a:solidFill>
                  <a:srgbClr val="0C2B5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Post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hape 34"/>
          <p:cNvSpPr/>
          <p:nvPr/>
        </p:nvSpPr>
        <p:spPr>
          <a:xfrm>
            <a:off x="2240280" y="4974336"/>
            <a:ext cx="1664208" cy="356616"/>
          </a:xfrm>
          <a:prstGeom prst="rect">
            <a:avLst/>
          </a:prstGeom>
          <a:solidFill>
            <a:srgbClr val="E6A455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Text 35"/>
          <p:cNvSpPr/>
          <p:nvPr/>
        </p:nvSpPr>
        <p:spPr>
          <a:xfrm>
            <a:off x="2240280" y="5038344"/>
            <a:ext cx="1664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Shape 36"/>
          <p:cNvSpPr/>
          <p:nvPr/>
        </p:nvSpPr>
        <p:spPr>
          <a:xfrm>
            <a:off x="3904488" y="4974336"/>
            <a:ext cx="4160520" cy="356616"/>
          </a:xfrm>
          <a:prstGeom prst="rect">
            <a:avLst/>
          </a:prstGeom>
          <a:solidFill>
            <a:srgbClr val="0C2B54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 37"/>
          <p:cNvSpPr/>
          <p:nvPr/>
        </p:nvSpPr>
        <p:spPr>
          <a:xfrm>
            <a:off x="3904488" y="5038344"/>
            <a:ext cx="4160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Shape 38"/>
          <p:cNvSpPr/>
          <p:nvPr/>
        </p:nvSpPr>
        <p:spPr>
          <a:xfrm>
            <a:off x="786384" y="5532120"/>
            <a:ext cx="182880" cy="164592"/>
          </a:xfrm>
          <a:prstGeom prst="rect">
            <a:avLst/>
          </a:prstGeom>
          <a:solidFill>
            <a:srgbClr val="B45D58"/>
          </a:solidFill>
          <a:ln w="12700">
            <a:solidFill>
              <a:srgbClr val="B45D5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Text 39"/>
          <p:cNvSpPr/>
          <p:nvPr/>
        </p:nvSpPr>
        <p:spPr>
          <a:xfrm>
            <a:off x="1033272" y="5504688"/>
            <a:ext cx="2816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36675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Very uncomfortable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Shape 40"/>
          <p:cNvSpPr/>
          <p:nvPr/>
        </p:nvSpPr>
        <p:spPr>
          <a:xfrm>
            <a:off x="3913632" y="5532120"/>
            <a:ext cx="182880" cy="164592"/>
          </a:xfrm>
          <a:prstGeom prst="rect">
            <a:avLst/>
          </a:prstGeom>
          <a:solidFill>
            <a:srgbClr val="E6A455"/>
          </a:solidFill>
          <a:ln w="12700">
            <a:solidFill>
              <a:srgbClr val="E6A45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Text 41"/>
          <p:cNvSpPr/>
          <p:nvPr/>
        </p:nvSpPr>
        <p:spPr>
          <a:xfrm>
            <a:off x="4160520" y="5504688"/>
            <a:ext cx="2816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36675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Somewhat uncomfortable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Shape 42"/>
          <p:cNvSpPr/>
          <p:nvPr/>
        </p:nvSpPr>
        <p:spPr>
          <a:xfrm>
            <a:off x="786384" y="5824728"/>
            <a:ext cx="182880" cy="164592"/>
          </a:xfrm>
          <a:prstGeom prst="rect">
            <a:avLst/>
          </a:prstGeom>
          <a:solidFill>
            <a:srgbClr val="79BEB6"/>
          </a:solidFill>
          <a:ln w="12700">
            <a:solidFill>
              <a:srgbClr val="79BEB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 43"/>
          <p:cNvSpPr/>
          <p:nvPr/>
        </p:nvSpPr>
        <p:spPr>
          <a:xfrm>
            <a:off x="1033272" y="5797296"/>
            <a:ext cx="2816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36675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Somewhat comfortable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hape 44"/>
          <p:cNvSpPr/>
          <p:nvPr/>
        </p:nvSpPr>
        <p:spPr>
          <a:xfrm>
            <a:off x="3913632" y="5824728"/>
            <a:ext cx="182880" cy="164592"/>
          </a:xfrm>
          <a:prstGeom prst="rect">
            <a:avLst/>
          </a:prstGeom>
          <a:solidFill>
            <a:srgbClr val="0C2B54"/>
          </a:solidFill>
          <a:ln w="12700">
            <a:solidFill>
              <a:srgbClr val="0C2B54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 45"/>
          <p:cNvSpPr/>
          <p:nvPr/>
        </p:nvSpPr>
        <p:spPr>
          <a:xfrm>
            <a:off x="4160520" y="5797296"/>
            <a:ext cx="2816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36675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Very comfortable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Text 46"/>
          <p:cNvSpPr/>
          <p:nvPr/>
        </p:nvSpPr>
        <p:spPr>
          <a:xfrm>
            <a:off x="6711696" y="5486400"/>
            <a:ext cx="479145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536675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Pre and post have the same category counts. The mid-survey is more mixed; these totals do not show individual change.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 47"/>
          <p:cNvSpPr/>
          <p:nvPr/>
        </p:nvSpPr>
        <p:spPr>
          <a:xfrm>
            <a:off x="768096" y="6217920"/>
            <a:ext cx="10634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70" b="0" i="0" u="none" strike="noStrike" kern="1200" cap="none" spc="0" normalizeH="0" baseline="0" noProof="0" dirty="0">
                <a:ln>
                  <a:noFill/>
                </a:ln>
                <a:solidFill>
                  <a:srgbClr val="536675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Historical resident survey counts supplied by the project team; phase details from the 2025–26 AIAMC deck and original residency storyboard. Clinic referral can continue when needed.</a:t>
            </a:r>
            <a:endParaRPr kumimoji="0" lang="en-US" sz="97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40662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saif6\Documents\Codex\2026-10-06\i-need-to-create-either-a\deck-assets\asset-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91440"/>
            <a:ext cx="1271016" cy="512064"/>
          </a:xfrm>
          <a:prstGeom prst="rect">
            <a:avLst/>
          </a:prstGeom>
        </p:spPr>
      </p:pic>
      <p:pic>
        <p:nvPicPr>
          <p:cNvPr id="3" name="Image 1" descr="C:\Users\saif6\Documents\Codex\2026-10-06\i-need-to-create-either-a\deck-assets\asset-2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12648"/>
            <a:ext cx="1088136" cy="548640"/>
          </a:xfrm>
          <a:prstGeom prst="rect">
            <a:avLst/>
          </a:prstGeom>
        </p:spPr>
      </p:pic>
      <p:pic>
        <p:nvPicPr>
          <p:cNvPr id="4" name="Image 2" descr="C:\Users\saif6\Documents\Codex\2026-10-06\i-need-to-create-either-a\deck-assets\asset-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8128" y="109728"/>
            <a:ext cx="1481328" cy="475488"/>
          </a:xfrm>
          <a:prstGeom prst="rect">
            <a:avLst/>
          </a:prstGeom>
        </p:spPr>
      </p:pic>
      <p:pic>
        <p:nvPicPr>
          <p:cNvPr id="5" name="Image 3" descr="C:\Users\saif6\Documents\Codex\2026-10-06\i-need-to-create-either-a\deck-assets\asset-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32720" y="649224"/>
            <a:ext cx="1307592" cy="420624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2011680" y="164592"/>
            <a:ext cx="80010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Possible Data Analysis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1"/>
          <p:cNvSpPr/>
          <p:nvPr/>
        </p:nvSpPr>
        <p:spPr>
          <a:xfrm>
            <a:off x="2011680" y="713232"/>
            <a:ext cx="8001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36675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An exploratory plan for matched initial and follow-up visits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2"/>
          <p:cNvSpPr/>
          <p:nvPr/>
        </p:nvSpPr>
        <p:spPr>
          <a:xfrm>
            <a:off x="475488" y="1197864"/>
            <a:ext cx="11247120" cy="0"/>
          </a:xfrm>
          <a:prstGeom prst="line">
            <a:avLst/>
          </a:prstGeom>
          <a:noFill/>
          <a:ln w="25400">
            <a:solidFill>
              <a:srgbClr val="73C34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4"/>
          <p:cNvSpPr/>
          <p:nvPr/>
        </p:nvSpPr>
        <p:spPr>
          <a:xfrm>
            <a:off x="484632" y="6601968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536675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NI X Meeting Three · October 2026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5"/>
          <p:cNvSpPr/>
          <p:nvPr/>
        </p:nvSpPr>
        <p:spPr>
          <a:xfrm>
            <a:off x="576072" y="1399032"/>
            <a:ext cx="11036808" cy="301752"/>
          </a:xfrm>
          <a:prstGeom prst="rect">
            <a:avLst/>
          </a:prstGeom>
          <a:solidFill>
            <a:srgbClr val="73C340"/>
          </a:solidFill>
          <a:ln w="12700">
            <a:solidFill>
              <a:srgbClr val="73C34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6"/>
          <p:cNvSpPr/>
          <p:nvPr/>
        </p:nvSpPr>
        <p:spPr>
          <a:xfrm>
            <a:off x="621792" y="1449324"/>
            <a:ext cx="1094536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Study Pathway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7"/>
          <p:cNvSpPr/>
          <p:nvPr/>
        </p:nvSpPr>
        <p:spPr>
          <a:xfrm>
            <a:off x="658368" y="1920240"/>
            <a:ext cx="3209544" cy="941832"/>
          </a:xfrm>
          <a:prstGeom prst="rect">
            <a:avLst/>
          </a:prstGeom>
          <a:solidFill>
            <a:srgbClr val="F3F8F1"/>
          </a:solidFill>
          <a:ln w="17780">
            <a:solidFill>
              <a:srgbClr val="D5E0E4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8"/>
          <p:cNvSpPr/>
          <p:nvPr/>
        </p:nvSpPr>
        <p:spPr>
          <a:xfrm>
            <a:off x="786384" y="2093976"/>
            <a:ext cx="29443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C2B5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Education received?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9"/>
          <p:cNvSpPr/>
          <p:nvPr/>
        </p:nvSpPr>
        <p:spPr>
          <a:xfrm>
            <a:off x="786384" y="2450592"/>
            <a:ext cx="2944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Yes / No at initial visit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0"/>
          <p:cNvSpPr/>
          <p:nvPr/>
        </p:nvSpPr>
        <p:spPr>
          <a:xfrm>
            <a:off x="4507992" y="1920240"/>
            <a:ext cx="3209544" cy="941832"/>
          </a:xfrm>
          <a:prstGeom prst="rect">
            <a:avLst/>
          </a:prstGeom>
          <a:solidFill>
            <a:srgbClr val="F3F8F1"/>
          </a:solidFill>
          <a:ln w="17780">
            <a:solidFill>
              <a:srgbClr val="D5E0E4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1"/>
          <p:cNvSpPr/>
          <p:nvPr/>
        </p:nvSpPr>
        <p:spPr>
          <a:xfrm>
            <a:off x="4636008" y="2093976"/>
            <a:ext cx="29443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C2B5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Actions newly reported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2"/>
          <p:cNvSpPr/>
          <p:nvPr/>
        </p:nvSpPr>
        <p:spPr>
          <a:xfrm>
            <a:off x="4636008" y="2450592"/>
            <a:ext cx="2944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Count 0–6; examine each action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3"/>
          <p:cNvSpPr/>
          <p:nvPr/>
        </p:nvSpPr>
        <p:spPr>
          <a:xfrm>
            <a:off x="8357616" y="1920240"/>
            <a:ext cx="3209544" cy="941832"/>
          </a:xfrm>
          <a:prstGeom prst="rect">
            <a:avLst/>
          </a:prstGeom>
          <a:solidFill>
            <a:srgbClr val="F3F8F1"/>
          </a:solidFill>
          <a:ln w="17780">
            <a:solidFill>
              <a:srgbClr val="D5E0E4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4"/>
          <p:cNvSpPr/>
          <p:nvPr/>
        </p:nvSpPr>
        <p:spPr>
          <a:xfrm>
            <a:off x="8485632" y="2093976"/>
            <a:ext cx="29443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C2B5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BP change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5"/>
          <p:cNvSpPr/>
          <p:nvPr/>
        </p:nvSpPr>
        <p:spPr>
          <a:xfrm>
            <a:off x="8485632" y="2450592"/>
            <a:ext cx="2944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Follow-up minus initial SBP / DBP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16"/>
          <p:cNvSpPr/>
          <p:nvPr/>
        </p:nvSpPr>
        <p:spPr>
          <a:xfrm>
            <a:off x="3867912" y="2395728"/>
            <a:ext cx="612648" cy="0"/>
          </a:xfrm>
          <a:prstGeom prst="line">
            <a:avLst/>
          </a:prstGeom>
          <a:noFill/>
          <a:ln w="38100">
            <a:solidFill>
              <a:srgbClr val="087E83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17"/>
          <p:cNvSpPr/>
          <p:nvPr/>
        </p:nvSpPr>
        <p:spPr>
          <a:xfrm>
            <a:off x="7717536" y="2395728"/>
            <a:ext cx="612648" cy="0"/>
          </a:xfrm>
          <a:prstGeom prst="line">
            <a:avLst/>
          </a:prstGeom>
          <a:noFill/>
          <a:ln w="38100">
            <a:solidFill>
              <a:srgbClr val="087E83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18"/>
          <p:cNvSpPr/>
          <p:nvPr/>
        </p:nvSpPr>
        <p:spPr>
          <a:xfrm>
            <a:off x="758952" y="3127248"/>
            <a:ext cx="106801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536675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Match visits by name and birth date. Use BP date when supplied, otherwise submission date. Compare with the first follow-up.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19"/>
          <p:cNvSpPr/>
          <p:nvPr/>
        </p:nvSpPr>
        <p:spPr>
          <a:xfrm>
            <a:off x="576072" y="3840480"/>
            <a:ext cx="5340096" cy="301752"/>
          </a:xfrm>
          <a:prstGeom prst="rect">
            <a:avLst/>
          </a:prstGeom>
          <a:solidFill>
            <a:srgbClr val="73C340"/>
          </a:solidFill>
          <a:ln w="12700">
            <a:solidFill>
              <a:srgbClr val="73C34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0"/>
          <p:cNvSpPr/>
          <p:nvPr/>
        </p:nvSpPr>
        <p:spPr>
          <a:xfrm>
            <a:off x="621792" y="3890772"/>
            <a:ext cx="524865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Describe and Compare Within People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1"/>
          <p:cNvSpPr/>
          <p:nvPr/>
        </p:nvSpPr>
        <p:spPr>
          <a:xfrm>
            <a:off x="786384" y="4261104"/>
            <a:ext cx="4919472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Report the number with paired visits, baseline and follow-up BP, and the mean or median BP change. If the sample allows, show a confidence interval and use a paired test for systolic and diastolic change.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hape 22"/>
          <p:cNvSpPr/>
          <p:nvPr/>
        </p:nvSpPr>
        <p:spPr>
          <a:xfrm>
            <a:off x="6245352" y="3840480"/>
            <a:ext cx="5367528" cy="301752"/>
          </a:xfrm>
          <a:prstGeom prst="rect">
            <a:avLst/>
          </a:prstGeom>
          <a:solidFill>
            <a:srgbClr val="73C340"/>
          </a:solidFill>
          <a:ln w="12700">
            <a:solidFill>
              <a:srgbClr val="73C34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3"/>
          <p:cNvSpPr/>
          <p:nvPr/>
        </p:nvSpPr>
        <p:spPr>
          <a:xfrm>
            <a:off x="6291072" y="3890772"/>
            <a:ext cx="527608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Explore the Two Associations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24"/>
          <p:cNvSpPr/>
          <p:nvPr/>
        </p:nvSpPr>
        <p:spPr>
          <a:xfrm>
            <a:off x="6455664" y="4261104"/>
            <a:ext cx="4937760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  Education receipt versus new actions.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283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2  New action count, then each action, versus BP change. Adjust for initial BP and visit interval if the sample is large enough.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5"/>
          <p:cNvSpPr/>
          <p:nvPr/>
        </p:nvSpPr>
        <p:spPr>
          <a:xfrm>
            <a:off x="758952" y="5916168"/>
            <a:ext cx="10671048" cy="0"/>
          </a:xfrm>
          <a:prstGeom prst="line">
            <a:avLst/>
          </a:prstGeom>
          <a:noFill/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26"/>
          <p:cNvSpPr/>
          <p:nvPr/>
        </p:nvSpPr>
        <p:spPr>
          <a:xfrm>
            <a:off x="786384" y="6126480"/>
            <a:ext cx="1044244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36675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Interpretation: self-reported actions and unmeasured medication changes limit causal conclusions.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86706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83195"/>
            <a:ext cx="10460736" cy="4684996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>
                <a:solidFill>
                  <a:schemeClr val="accent6"/>
                </a:solidFill>
              </a:rPr>
              <a:t>Aurora Health Care</a:t>
            </a:r>
            <a:br>
              <a:rPr lang="en-US" sz="3200" dirty="0">
                <a:solidFill>
                  <a:schemeClr val="accent6"/>
                </a:solidFill>
              </a:rPr>
            </a:br>
            <a:r>
              <a:rPr lang="en-US" sz="3200" dirty="0">
                <a:solidFill>
                  <a:srgbClr val="92D050"/>
                </a:solidFill>
              </a:rPr>
              <a:t>AI FM</a:t>
            </a:r>
            <a:br>
              <a:rPr lang="en-US" sz="3200" dirty="0">
                <a:solidFill>
                  <a:schemeClr val="accent6"/>
                </a:solidFill>
              </a:rPr>
            </a:br>
            <a:br>
              <a:rPr lang="en-US" sz="3200" dirty="0">
                <a:solidFill>
                  <a:schemeClr val="accent6"/>
                </a:solidFill>
              </a:rPr>
            </a:br>
            <a:endParaRPr lang="en-US" sz="32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9902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344E1-4145-C20E-7FF5-53B54D07F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4026" y="1119463"/>
            <a:ext cx="8770619" cy="503553"/>
          </a:xfrm>
          <a:solidFill>
            <a:srgbClr val="72BF44"/>
          </a:solidFill>
        </p:spPr>
        <p:txBody>
          <a:bodyPr>
            <a:normAutofit fontScale="90000"/>
          </a:bodyPr>
          <a:lstStyle/>
          <a:p>
            <a:r>
              <a:rPr lang="en-US" dirty="0"/>
              <a:t>Introduction: Background &amp; Context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AB5E71-F440-DDF0-7596-2C4547E2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1AD907F7-1FCC-4942-8F32-2C764FF11B38}" type="slidenum">
              <a:rPr lang="en-US">
                <a:solidFill>
                  <a:prstClr val="white"/>
                </a:solidFill>
              </a:rPr>
              <a:pPr defTabSz="457200"/>
              <a:t>40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280B5F-2A67-5EB4-3D53-BAA561449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8099" y="480617"/>
            <a:ext cx="1166546" cy="3569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3D107A0-19F9-6857-C20B-209A0FDD3812}"/>
              </a:ext>
            </a:extLst>
          </p:cNvPr>
          <p:cNvSpPr txBox="1"/>
          <p:nvPr/>
        </p:nvSpPr>
        <p:spPr>
          <a:xfrm>
            <a:off x="1618031" y="534517"/>
            <a:ext cx="16383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457200"/>
            <a:r>
              <a:rPr lang="en-US" sz="1400" dirty="0">
                <a:solidFill>
                  <a:srgbClr val="E8E8E8">
                    <a:lumMod val="50000"/>
                  </a:srgbClr>
                </a:solidFill>
                <a:latin typeface="Calibri"/>
                <a:ea typeface="Calibri"/>
                <a:cs typeface="Calibri"/>
              </a:rPr>
              <a:t>Aurora Family Medicine Residency</a:t>
            </a:r>
            <a:endParaRPr lang="en-US" dirty="0">
              <a:solidFill>
                <a:srgbClr val="E8E8E8">
                  <a:lumMod val="50000"/>
                </a:srgbClr>
              </a:solidFill>
              <a:latin typeface="Aptos" panose="0211000402020202020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F3C1A0-75DF-0C99-CF77-AFD513718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585" y="122676"/>
            <a:ext cx="1703070" cy="45153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646D435-0300-B368-577D-2E7FB7624051}"/>
              </a:ext>
            </a:extLst>
          </p:cNvPr>
          <p:cNvSpPr txBox="1"/>
          <p:nvPr/>
        </p:nvSpPr>
        <p:spPr>
          <a:xfrm>
            <a:off x="3416008" y="85175"/>
            <a:ext cx="5359984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457200"/>
            <a:r>
              <a:rPr lang="en-US" sz="1600" b="1" cap="small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Increasing AI-Related Patient Care Discussions </a:t>
            </a:r>
            <a:br>
              <a:rPr lang="en-US" sz="1600" b="1" cap="small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</a:br>
            <a:r>
              <a:rPr lang="en-US" sz="1600" b="1" cap="small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in Family Medicine Residency Clinics</a:t>
            </a:r>
            <a:endParaRPr lang="en-US" sz="1600" dirty="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36051A-94B7-DDB4-704D-3730CAC15EEB}"/>
              </a:ext>
            </a:extLst>
          </p:cNvPr>
          <p:cNvSpPr txBox="1"/>
          <p:nvPr/>
        </p:nvSpPr>
        <p:spPr>
          <a:xfrm>
            <a:off x="3335655" y="544554"/>
            <a:ext cx="535998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457200"/>
            <a:r>
              <a:rPr lang="en-US" sz="1200" dirty="0">
                <a:solidFill>
                  <a:srgbClr val="E8E8E8">
                    <a:lumMod val="50000"/>
                  </a:srgbClr>
                </a:solidFill>
                <a:latin typeface="Calibri"/>
                <a:ea typeface="Calibri"/>
                <a:cs typeface="Calibri"/>
              </a:rPr>
              <a:t>Collin Spencer </a:t>
            </a:r>
            <a:r>
              <a:rPr lang="en-US" sz="1100" i="1" dirty="0">
                <a:solidFill>
                  <a:srgbClr val="E8E8E8">
                    <a:lumMod val="50000"/>
                  </a:srgbClr>
                </a:solidFill>
                <a:latin typeface="Calibri"/>
                <a:ea typeface="Calibri"/>
                <a:cs typeface="Calibri"/>
              </a:rPr>
              <a:t>(presenter)</a:t>
            </a:r>
            <a:r>
              <a:rPr lang="en-US" sz="1200" dirty="0">
                <a:solidFill>
                  <a:srgbClr val="E8E8E8">
                    <a:lumMod val="50000"/>
                  </a:srgbClr>
                </a:solidFill>
                <a:latin typeface="Calibri"/>
                <a:ea typeface="Calibri"/>
                <a:cs typeface="Calibri"/>
              </a:rPr>
              <a:t>, Kevin Lee, Jessica Sefen, Alonzo Jalan, Will Lehmann, Keyonna Taylor-Coleman, Katharine Kelly, Bonnie Bobot, Meinuo Chen-Baca, Samantha Ladin, Stephanie Malusic, Deborah Simpson</a:t>
            </a:r>
            <a:endParaRPr lang="en-US" sz="1200" dirty="0">
              <a:solidFill>
                <a:srgbClr val="E8E8E8">
                  <a:lumMod val="50000"/>
                </a:srgbClr>
              </a:solidFill>
              <a:latin typeface="Aptos" panose="02110004020202020204"/>
            </a:endParaRP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386D97C0-AD2C-AE10-471B-EFA378857E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69213" y="6567697"/>
            <a:ext cx="2459355" cy="292608"/>
          </a:xfrm>
          <a:solidFill>
            <a:schemeClr val="bg2">
              <a:lumMod val="50000"/>
            </a:schemeClr>
          </a:solidFill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defTabSz="457200"/>
            <a:r>
              <a:rPr lang="en-US" dirty="0">
                <a:solidFill>
                  <a:prstClr val="white"/>
                </a:solidFill>
              </a:rPr>
              <a:t>AIAMC  NI X Mtg #3 | Oct 9, 2026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562C559-F29A-966B-F0FF-0468791A313A}"/>
              </a:ext>
            </a:extLst>
          </p:cNvPr>
          <p:cNvSpPr/>
          <p:nvPr/>
        </p:nvSpPr>
        <p:spPr>
          <a:xfrm>
            <a:off x="2647268" y="1917055"/>
            <a:ext cx="6908750" cy="1171575"/>
          </a:xfrm>
          <a:prstGeom prst="roundRect">
            <a:avLst>
              <a:gd name="adj" fmla="val 975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DFF6F603-4602-211E-42E0-6B2657A43098}"/>
              </a:ext>
            </a:extLst>
          </p:cNvPr>
          <p:cNvSpPr/>
          <p:nvPr/>
        </p:nvSpPr>
        <p:spPr>
          <a:xfrm>
            <a:off x="2647268" y="3393430"/>
            <a:ext cx="6908750" cy="1171575"/>
          </a:xfrm>
          <a:prstGeom prst="roundRect">
            <a:avLst>
              <a:gd name="adj" fmla="val 975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ounded Rectangle 6">
            <a:extLst>
              <a:ext uri="{FF2B5EF4-FFF2-40B4-BE49-F238E27FC236}">
                <a16:creationId xmlns:a16="http://schemas.microsoft.com/office/drawing/2014/main" id="{5D4351A1-36AE-8191-BA46-EB0DACCA40CA}"/>
              </a:ext>
            </a:extLst>
          </p:cNvPr>
          <p:cNvSpPr/>
          <p:nvPr/>
        </p:nvSpPr>
        <p:spPr>
          <a:xfrm>
            <a:off x="2647268" y="4869805"/>
            <a:ext cx="6908750" cy="1171575"/>
          </a:xfrm>
          <a:prstGeom prst="roundRect">
            <a:avLst>
              <a:gd name="adj" fmla="val 975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4B86D7AD-1021-9331-9B1E-E645FD44D1D8}"/>
              </a:ext>
            </a:extLst>
          </p:cNvPr>
          <p:cNvSpPr txBox="1"/>
          <p:nvPr/>
        </p:nvSpPr>
        <p:spPr>
          <a:xfrm>
            <a:off x="3009218" y="2221855"/>
            <a:ext cx="4552528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 dirty="0">
                <a:solidFill>
                  <a:srgbClr val="0F172A"/>
                </a:solidFill>
                <a:latin typeface="Arial"/>
              </a:rPr>
              <a:t>AI Integration </a:t>
            </a:r>
            <a:r>
              <a:rPr lang="en-US" b="1" dirty="0">
                <a:solidFill>
                  <a:srgbClr val="0F172A"/>
                </a:solidFill>
                <a:latin typeface="Arial"/>
              </a:rPr>
              <a:t>In </a:t>
            </a:r>
            <a:r>
              <a:rPr b="1" dirty="0">
                <a:solidFill>
                  <a:srgbClr val="0F172A"/>
                </a:solidFill>
                <a:latin typeface="Arial"/>
              </a:rPr>
              <a:t>Medical Decision Making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F969AB-DECF-D5AB-8CA1-7846D88345CB}"/>
              </a:ext>
            </a:extLst>
          </p:cNvPr>
          <p:cNvSpPr txBox="1"/>
          <p:nvPr/>
        </p:nvSpPr>
        <p:spPr>
          <a:xfrm>
            <a:off x="3009218" y="2564754"/>
            <a:ext cx="4865114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500" dirty="0">
                <a:solidFill>
                  <a:srgbClr val="475569"/>
                </a:solidFill>
                <a:latin typeface="Arial"/>
              </a:rPr>
              <a:t>Rapid adoption of </a:t>
            </a:r>
            <a:r>
              <a:rPr lang="en-US" sz="1500" dirty="0">
                <a:solidFill>
                  <a:srgbClr val="475569"/>
                </a:solidFill>
                <a:latin typeface="Arial"/>
              </a:rPr>
              <a:t>LLM powered medical</a:t>
            </a:r>
            <a:r>
              <a:rPr sz="1500" dirty="0">
                <a:solidFill>
                  <a:srgbClr val="475569"/>
                </a:solidFill>
                <a:latin typeface="Arial"/>
              </a:rPr>
              <a:t> search engines.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F78197-1CA8-9996-FE61-1FF97759F864}"/>
              </a:ext>
            </a:extLst>
          </p:cNvPr>
          <p:cNvSpPr txBox="1"/>
          <p:nvPr/>
        </p:nvSpPr>
        <p:spPr>
          <a:xfrm>
            <a:off x="3009219" y="3698230"/>
            <a:ext cx="4947893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>
                <a:solidFill>
                  <a:srgbClr val="0F172A"/>
                </a:solidFill>
                <a:latin typeface="Arial"/>
              </a:rPr>
              <a:t>Data Gap: Can't Analyze What Isn't Measured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51E5E17-617F-F019-4209-E7FC74C30532}"/>
              </a:ext>
            </a:extLst>
          </p:cNvPr>
          <p:cNvSpPr txBox="1"/>
          <p:nvPr/>
        </p:nvSpPr>
        <p:spPr>
          <a:xfrm>
            <a:off x="3009219" y="4041129"/>
            <a:ext cx="4926605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500" dirty="0">
                <a:solidFill>
                  <a:srgbClr val="475569"/>
                </a:solidFill>
                <a:latin typeface="Arial"/>
              </a:rPr>
              <a:t>Monitor</a:t>
            </a:r>
            <a:r>
              <a:rPr lang="en-US" sz="1500" dirty="0">
                <a:solidFill>
                  <a:srgbClr val="475569"/>
                </a:solidFill>
                <a:latin typeface="Arial"/>
              </a:rPr>
              <a:t>,</a:t>
            </a:r>
            <a:r>
              <a:rPr sz="1500" dirty="0">
                <a:solidFill>
                  <a:srgbClr val="475569"/>
                </a:solidFill>
                <a:latin typeface="Arial"/>
              </a:rPr>
              <a:t> then encourage open resident-faculty discussion.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B9CFA98-89F4-AD54-87C9-221E3AE42CDC}"/>
              </a:ext>
            </a:extLst>
          </p:cNvPr>
          <p:cNvSpPr txBox="1"/>
          <p:nvPr/>
        </p:nvSpPr>
        <p:spPr>
          <a:xfrm>
            <a:off x="3009219" y="5174605"/>
            <a:ext cx="1795363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>
                <a:solidFill>
                  <a:srgbClr val="0F172A"/>
                </a:solidFill>
                <a:latin typeface="Arial"/>
              </a:rPr>
              <a:t>The Opportunity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EDF9FBF-21D5-943E-7405-9DEDCA8A8594}"/>
              </a:ext>
            </a:extLst>
          </p:cNvPr>
          <p:cNvSpPr txBox="1"/>
          <p:nvPr/>
        </p:nvSpPr>
        <p:spPr>
          <a:xfrm>
            <a:off x="3009218" y="5517504"/>
            <a:ext cx="4768678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500" dirty="0">
                <a:solidFill>
                  <a:srgbClr val="475569"/>
                </a:solidFill>
                <a:latin typeface="Arial"/>
              </a:rPr>
              <a:t>Outpatient staffing </a:t>
            </a:r>
            <a:r>
              <a:rPr lang="en-US" sz="1500" dirty="0">
                <a:solidFill>
                  <a:srgbClr val="475569"/>
                </a:solidFill>
                <a:latin typeface="Arial"/>
              </a:rPr>
              <a:t>facilitates </a:t>
            </a:r>
            <a:r>
              <a:rPr sz="1500" dirty="0">
                <a:solidFill>
                  <a:srgbClr val="475569"/>
                </a:solidFill>
                <a:latin typeface="Arial"/>
              </a:rPr>
              <a:t>crucial teachable </a:t>
            </a:r>
            <a:r>
              <a:rPr lang="en-US" sz="1500" dirty="0">
                <a:solidFill>
                  <a:srgbClr val="475569"/>
                </a:solidFill>
                <a:latin typeface="Arial"/>
              </a:rPr>
              <a:t>moments</a:t>
            </a:r>
            <a:r>
              <a:rPr sz="1500" dirty="0">
                <a:solidFill>
                  <a:srgbClr val="475569"/>
                </a:solidFill>
                <a:latin typeface="Arial"/>
              </a:rPr>
              <a:t>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00F729-DB7E-0D8A-81CB-3DFAD2F08ADB}"/>
              </a:ext>
            </a:extLst>
          </p:cNvPr>
          <p:cNvSpPr/>
          <p:nvPr/>
        </p:nvSpPr>
        <p:spPr>
          <a:xfrm>
            <a:off x="2748419" y="1917055"/>
            <a:ext cx="57150" cy="117157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B6E3CD3-1031-CFF5-6901-3F416A8D3012}"/>
              </a:ext>
            </a:extLst>
          </p:cNvPr>
          <p:cNvSpPr/>
          <p:nvPr/>
        </p:nvSpPr>
        <p:spPr>
          <a:xfrm>
            <a:off x="2748419" y="3393430"/>
            <a:ext cx="57150" cy="1171575"/>
          </a:xfrm>
          <a:prstGeom prst="rect">
            <a:avLst/>
          </a:prstGeom>
          <a:solidFill>
            <a:srgbClr val="72BF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546D6FD-8446-8AC6-E28A-B2EA5A95417D}"/>
              </a:ext>
            </a:extLst>
          </p:cNvPr>
          <p:cNvSpPr/>
          <p:nvPr/>
        </p:nvSpPr>
        <p:spPr>
          <a:xfrm>
            <a:off x="2748419" y="4869805"/>
            <a:ext cx="57150" cy="117157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6868126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C3EB2-0565-8568-99F8-694321BE0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Aim/Objectives/Alignment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DE69DD-DDB9-1A2C-C901-CB63E8460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1AD907F7-1FCC-4942-8F32-2C764FF11B38}" type="slidenum">
              <a:rPr lang="en-US">
                <a:solidFill>
                  <a:prstClr val="white"/>
                </a:solidFill>
              </a:rPr>
              <a:pPr defTabSz="457200"/>
              <a:t>41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263167D9-4288-823E-56E2-35E92BD298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69213" y="6567697"/>
            <a:ext cx="2459355" cy="292608"/>
          </a:xfrm>
          <a:solidFill>
            <a:schemeClr val="bg2">
              <a:lumMod val="50000"/>
            </a:schemeClr>
          </a:solidFill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defTabSz="457200"/>
            <a:r>
              <a:rPr lang="en-US" dirty="0">
                <a:solidFill>
                  <a:prstClr val="white"/>
                </a:solidFill>
              </a:rPr>
              <a:t>AIAMC  NI X Mtg #3 | Oct 9,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56B144-A4DB-F3FF-2704-14F774BB0FDE}"/>
              </a:ext>
            </a:extLst>
          </p:cNvPr>
          <p:cNvSpPr txBox="1"/>
          <p:nvPr/>
        </p:nvSpPr>
        <p:spPr>
          <a:xfrm>
            <a:off x="3953594" y="1552351"/>
            <a:ext cx="4004812" cy="15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2000"/>
              </a:lnSpc>
            </a:pPr>
            <a:r>
              <a:rPr sz="8800" b="1" dirty="0">
                <a:solidFill>
                  <a:srgbClr val="72BF44"/>
                </a:solidFill>
                <a:latin typeface="Arial"/>
              </a:rPr>
              <a:t>+</a:t>
            </a:r>
            <a:r>
              <a:rPr sz="12000" b="1" dirty="0">
                <a:solidFill>
                  <a:srgbClr val="72BF44"/>
                </a:solidFill>
                <a:latin typeface="Arial"/>
              </a:rPr>
              <a:t>20%</a:t>
            </a:r>
            <a:endParaRPr lang="en-US" sz="12000" b="1">
              <a:solidFill>
                <a:srgbClr val="72BF44"/>
              </a:solidFill>
              <a:latin typeface="Arial"/>
              <a:cs typeface="Arial"/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E1BDF16F-5C51-EF1E-4C9B-0C1F3B563FF5}"/>
              </a:ext>
            </a:extLst>
          </p:cNvPr>
          <p:cNvSpPr txBox="1"/>
          <p:nvPr/>
        </p:nvSpPr>
        <p:spPr>
          <a:xfrm>
            <a:off x="2119102" y="3381152"/>
            <a:ext cx="7744753" cy="11632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120"/>
              </a:lnSpc>
            </a:pPr>
            <a:r>
              <a:rPr lang="en-US" sz="2400" b="1" u="sng" dirty="0">
                <a:solidFill>
                  <a:srgbClr val="0F172A"/>
                </a:solidFill>
                <a:latin typeface="Arial"/>
              </a:rPr>
              <a:t>Our Aim:</a:t>
            </a:r>
            <a:r>
              <a:rPr lang="en-US" sz="2400" b="1" dirty="0">
                <a:solidFill>
                  <a:srgbClr val="0F172A"/>
                </a:solidFill>
                <a:latin typeface="Arial"/>
              </a:rPr>
              <a:t> Increase</a:t>
            </a:r>
            <a:r>
              <a:rPr sz="2400" b="1" dirty="0">
                <a:solidFill>
                  <a:srgbClr val="0F172A"/>
                </a:solidFill>
                <a:latin typeface="Arial"/>
              </a:rPr>
              <a:t> in discussions between faculty and residents regarding AI utilization during outpatient clinic staffing</a:t>
            </a:r>
            <a:r>
              <a:rPr lang="en-US" sz="2400" b="1" dirty="0">
                <a:solidFill>
                  <a:srgbClr val="0F172A"/>
                </a:solidFill>
                <a:latin typeface="Arial"/>
              </a:rPr>
              <a:t> by +20%</a:t>
            </a:r>
            <a:r>
              <a:rPr sz="2400" b="1" dirty="0">
                <a:solidFill>
                  <a:srgbClr val="0F172A"/>
                </a:solidFill>
                <a:latin typeface="Arial"/>
              </a:rPr>
              <a:t>.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9793C2BB-0F6F-DE6F-DE47-633830AB6F9C}"/>
              </a:ext>
            </a:extLst>
          </p:cNvPr>
          <p:cNvSpPr txBox="1"/>
          <p:nvPr/>
        </p:nvSpPr>
        <p:spPr>
          <a:xfrm>
            <a:off x="2834250" y="5229869"/>
            <a:ext cx="3051562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1600" b="1" dirty="0">
                <a:solidFill>
                  <a:prstClr val="black">
                    <a:lumMod val="49000"/>
                    <a:lumOff val="51000"/>
                  </a:prstClr>
                </a:solidFill>
                <a:latin typeface="Arial"/>
              </a:rPr>
              <a:t>BASELINE PERIOD</a:t>
            </a:r>
            <a:endParaRPr lang="en-US" sz="1600" b="1" dirty="0">
              <a:solidFill>
                <a:prstClr val="black">
                  <a:lumMod val="49000"/>
                  <a:lumOff val="51000"/>
                </a:prstClr>
              </a:solidFill>
              <a:latin typeface="Arial"/>
              <a:cs typeface="Arial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3C72F678-CD94-018E-8096-748AE7E4D274}"/>
              </a:ext>
            </a:extLst>
          </p:cNvPr>
          <p:cNvSpPr txBox="1"/>
          <p:nvPr/>
        </p:nvSpPr>
        <p:spPr>
          <a:xfrm>
            <a:off x="2834250" y="5477518"/>
            <a:ext cx="3051562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2400" b="1">
                <a:solidFill>
                  <a:srgbClr val="0F172A"/>
                </a:solidFill>
                <a:latin typeface="Arial"/>
              </a:rPr>
              <a:t>Jun 11 - Jul 10, 2026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2A3D675A-E4DC-BAA0-4392-7C799C5D5CB7}"/>
              </a:ext>
            </a:extLst>
          </p:cNvPr>
          <p:cNvSpPr txBox="1"/>
          <p:nvPr/>
        </p:nvSpPr>
        <p:spPr>
          <a:xfrm>
            <a:off x="6117054" y="5229869"/>
            <a:ext cx="3051748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1600" b="1" dirty="0">
                <a:solidFill>
                  <a:prstClr val="black">
                    <a:lumMod val="49000"/>
                    <a:lumOff val="51000"/>
                  </a:prstClr>
                </a:solidFill>
                <a:latin typeface="Arial"/>
              </a:rPr>
              <a:t>POST PERIOD</a:t>
            </a:r>
            <a:endParaRPr lang="en-US" sz="1600" b="1" dirty="0">
              <a:solidFill>
                <a:prstClr val="black">
                  <a:lumMod val="49000"/>
                  <a:lumOff val="51000"/>
                </a:prstClr>
              </a:solidFill>
              <a:latin typeface="Arial"/>
              <a:cs typeface="Arial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D327B4ED-C1EE-856D-11E1-9D02C8E43B36}"/>
              </a:ext>
            </a:extLst>
          </p:cNvPr>
          <p:cNvSpPr txBox="1"/>
          <p:nvPr/>
        </p:nvSpPr>
        <p:spPr>
          <a:xfrm>
            <a:off x="6117054" y="5477518"/>
            <a:ext cx="3051748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2400" b="1">
                <a:solidFill>
                  <a:srgbClr val="0F172A"/>
                </a:solidFill>
                <a:latin typeface="Arial"/>
              </a:rPr>
              <a:t>Jul 11 - Sep 11, 2026</a:t>
            </a:r>
          </a:p>
        </p:txBody>
      </p:sp>
    </p:spTree>
    <p:extLst>
      <p:ext uri="{BB962C8B-B14F-4D97-AF65-F5344CB8AC3E}">
        <p14:creationId xmlns:p14="http://schemas.microsoft.com/office/powerpoint/2010/main" val="26094477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38E7E-B1B7-5D90-9413-7AD90C9C6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Measures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D74376-3AAF-EFCB-DF1A-A14B3D75B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1AD907F7-1FCC-4942-8F32-2C764FF11B38}" type="slidenum">
              <a:rPr lang="en-US">
                <a:solidFill>
                  <a:prstClr val="white"/>
                </a:solidFill>
              </a:rPr>
              <a:pPr defTabSz="457200"/>
              <a:t>42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40223588-9E44-31A1-275C-044982D3CC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69213" y="6567697"/>
            <a:ext cx="2459355" cy="292608"/>
          </a:xfrm>
          <a:solidFill>
            <a:schemeClr val="bg2">
              <a:lumMod val="50000"/>
            </a:schemeClr>
          </a:solidFill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defTabSz="457200"/>
            <a:r>
              <a:rPr lang="en-US" dirty="0">
                <a:solidFill>
                  <a:prstClr val="white"/>
                </a:solidFill>
              </a:rPr>
              <a:t>AIAMC  NI X Mtg #3 | Oct 9, 2026</a:t>
            </a:r>
          </a:p>
        </p:txBody>
      </p:sp>
      <p:sp>
        <p:nvSpPr>
          <p:cNvPr id="5" name="Rounded Rectangle 2">
            <a:extLst>
              <a:ext uri="{FF2B5EF4-FFF2-40B4-BE49-F238E27FC236}">
                <a16:creationId xmlns:a16="http://schemas.microsoft.com/office/drawing/2014/main" id="{8167CBB4-95FD-ABA3-6100-E2EBED5A30E8}"/>
              </a:ext>
            </a:extLst>
          </p:cNvPr>
          <p:cNvSpPr/>
          <p:nvPr/>
        </p:nvSpPr>
        <p:spPr>
          <a:xfrm>
            <a:off x="2133601" y="4715399"/>
            <a:ext cx="7336443" cy="873417"/>
          </a:xfrm>
          <a:prstGeom prst="roundRect">
            <a:avLst>
              <a:gd name="adj" fmla="val 11594"/>
            </a:avLst>
          </a:prstGeom>
          <a:solidFill>
            <a:srgbClr val="D9F2D0">
              <a:alpha val="5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7FFC8C84-D4E3-235A-C868-75EA6BF69AA2}"/>
              </a:ext>
            </a:extLst>
          </p:cNvPr>
          <p:cNvSpPr/>
          <p:nvPr/>
        </p:nvSpPr>
        <p:spPr>
          <a:xfrm>
            <a:off x="2169412" y="1762125"/>
            <a:ext cx="2224011" cy="2466470"/>
          </a:xfrm>
          <a:prstGeom prst="roundRect">
            <a:avLst>
              <a:gd name="adj" fmla="val 577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44C5180C-8406-E30A-AC73-24C500786BD0}"/>
              </a:ext>
            </a:extLst>
          </p:cNvPr>
          <p:cNvSpPr/>
          <p:nvPr/>
        </p:nvSpPr>
        <p:spPr>
          <a:xfrm>
            <a:off x="5024598" y="1766640"/>
            <a:ext cx="2128513" cy="2466645"/>
          </a:xfrm>
          <a:prstGeom prst="roundRect">
            <a:avLst>
              <a:gd name="adj" fmla="val 625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861D732A-C96D-0588-BC59-3839E44AACA1}"/>
              </a:ext>
            </a:extLst>
          </p:cNvPr>
          <p:cNvSpPr/>
          <p:nvPr/>
        </p:nvSpPr>
        <p:spPr>
          <a:xfrm>
            <a:off x="7875953" y="1766640"/>
            <a:ext cx="2134482" cy="2466645"/>
          </a:xfrm>
          <a:prstGeom prst="roundRect">
            <a:avLst>
              <a:gd name="adj" fmla="val 625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159547-0609-45AA-55C5-F41D2F4ADAA2}"/>
              </a:ext>
            </a:extLst>
          </p:cNvPr>
          <p:cNvSpPr/>
          <p:nvPr/>
        </p:nvSpPr>
        <p:spPr>
          <a:xfrm>
            <a:off x="2133601" y="4715399"/>
            <a:ext cx="33043" cy="873417"/>
          </a:xfrm>
          <a:prstGeom prst="rect">
            <a:avLst/>
          </a:prstGeom>
          <a:solidFill>
            <a:srgbClr val="72BF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C2DECF7-EEBE-DDCB-4F16-53AFC2421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0377" y="2928937"/>
            <a:ext cx="206011" cy="2845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5864D0C-8DA3-7536-0C0F-B35F673879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4716" y="2928937"/>
            <a:ext cx="206011" cy="28457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C762653-0859-62E3-E27A-A3AEDA85D8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7285" y="1906543"/>
            <a:ext cx="337842" cy="426855"/>
          </a:xfrm>
          <a:prstGeom prst="rect">
            <a:avLst/>
          </a:prstGeom>
          <a:ln>
            <a:solidFill>
              <a:srgbClr val="72BF44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B214A0D-990F-1A05-E876-52649EB25F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6388" y="1905088"/>
            <a:ext cx="322670" cy="426855"/>
          </a:xfrm>
          <a:prstGeom prst="rect">
            <a:avLst/>
          </a:prstGeom>
          <a:ln>
            <a:solidFill>
              <a:srgbClr val="72BF44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6E812F9-3194-BB3D-248E-95F9A84F37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09347" y="1905088"/>
            <a:ext cx="345935" cy="426855"/>
          </a:xfrm>
          <a:prstGeom prst="rect">
            <a:avLst/>
          </a:prstGeom>
          <a:ln>
            <a:solidFill>
              <a:srgbClr val="72BF44"/>
            </a:solidFill>
          </a:ln>
        </p:spPr>
      </p:pic>
      <p:sp>
        <p:nvSpPr>
          <p:cNvPr id="16" name="TextBox 16">
            <a:extLst>
              <a:ext uri="{FF2B5EF4-FFF2-40B4-BE49-F238E27FC236}">
                <a16:creationId xmlns:a16="http://schemas.microsoft.com/office/drawing/2014/main" id="{88A609D1-DAC3-4F42-957B-C7C2D6AB1512}"/>
              </a:ext>
            </a:extLst>
          </p:cNvPr>
          <p:cNvSpPr txBox="1"/>
          <p:nvPr/>
        </p:nvSpPr>
        <p:spPr>
          <a:xfrm>
            <a:off x="2280927" y="4902217"/>
            <a:ext cx="7031808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 dirty="0">
                <a:solidFill>
                  <a:srgbClr val="14532D"/>
                </a:solidFill>
                <a:latin typeface="Arial"/>
              </a:rPr>
              <a:t>Dot-Phrase: </a:t>
            </a:r>
            <a:r>
              <a:rPr i="1" dirty="0">
                <a:solidFill>
                  <a:srgbClr val="14532D"/>
                </a:solidFill>
                <a:latin typeface="Arial"/>
              </a:rPr>
              <a:t>"While staffing this patient with the resident, we reviewed the use of AI in the context of Medical Education:"</a:t>
            </a:r>
            <a:r>
              <a:rPr lang="en-US" dirty="0">
                <a:solidFill>
                  <a:srgbClr val="14532D"/>
                </a:solidFill>
                <a:latin typeface="Arial"/>
              </a:rPr>
              <a:t>   </a:t>
            </a:r>
            <a:r>
              <a:rPr u="sng" dirty="0">
                <a:solidFill>
                  <a:srgbClr val="14532D"/>
                </a:solidFill>
                <a:latin typeface="Arial"/>
              </a:rPr>
              <a:t>Yes</a:t>
            </a:r>
            <a:r>
              <a:rPr dirty="0">
                <a:solidFill>
                  <a:srgbClr val="14532D"/>
                </a:solidFill>
                <a:latin typeface="Arial"/>
              </a:rPr>
              <a:t>/</a:t>
            </a:r>
            <a:r>
              <a:rPr u="sng" dirty="0">
                <a:solidFill>
                  <a:srgbClr val="14532D"/>
                </a:solidFill>
                <a:latin typeface="Arial"/>
              </a:rPr>
              <a:t>No</a:t>
            </a:r>
            <a:endParaRPr lang="en-US" u="sng" dirty="0">
              <a:solidFill>
                <a:srgbClr val="14532D"/>
              </a:solidFill>
              <a:latin typeface="Arial"/>
              <a:cs typeface="Arial"/>
            </a:endParaRP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E5BB7F95-F924-6130-F432-E4A6C39AA528}"/>
              </a:ext>
            </a:extLst>
          </p:cNvPr>
          <p:cNvSpPr txBox="1"/>
          <p:nvPr/>
        </p:nvSpPr>
        <p:spPr>
          <a:xfrm>
            <a:off x="2185299" y="2544594"/>
            <a:ext cx="2141663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2000" b="1">
                <a:solidFill>
                  <a:srgbClr val="0F172A"/>
                </a:solidFill>
                <a:latin typeface="Arial"/>
              </a:rPr>
              <a:t>1. EHR Extraction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43CD60D7-CCBB-7C30-55C6-BFB74508BC47}"/>
              </a:ext>
            </a:extLst>
          </p:cNvPr>
          <p:cNvSpPr txBox="1"/>
          <p:nvPr/>
        </p:nvSpPr>
        <p:spPr>
          <a:xfrm>
            <a:off x="2267667" y="3071130"/>
            <a:ext cx="2039438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1600" dirty="0">
                <a:solidFill>
                  <a:srgbClr val="475569"/>
                </a:solidFill>
                <a:latin typeface="Arial"/>
              </a:rPr>
              <a:t>Epic Reporting Workbench pulled notes containing specific dot-phrase.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6239AE03-3C39-A447-2829-84D367B46696}"/>
              </a:ext>
            </a:extLst>
          </p:cNvPr>
          <p:cNvSpPr txBox="1"/>
          <p:nvPr/>
        </p:nvSpPr>
        <p:spPr>
          <a:xfrm>
            <a:off x="5028547" y="2543139"/>
            <a:ext cx="2141663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2000" b="1">
                <a:solidFill>
                  <a:srgbClr val="0F172A"/>
                </a:solidFill>
                <a:latin typeface="Arial"/>
              </a:rPr>
              <a:t>2. Data Isolation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9A2F55D1-10B9-60E2-B91B-71D70A4D3F5D}"/>
              </a:ext>
            </a:extLst>
          </p:cNvPr>
          <p:cNvSpPr txBox="1"/>
          <p:nvPr/>
        </p:nvSpPr>
        <p:spPr>
          <a:xfrm>
            <a:off x="5128821" y="3195015"/>
            <a:ext cx="2044496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1600" dirty="0">
                <a:solidFill>
                  <a:srgbClr val="475569"/>
                </a:solidFill>
                <a:latin typeface="Arial"/>
              </a:rPr>
              <a:t>Exported to Excel to isolate plain text staffing attestations.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72CF632D-0A04-AD26-7700-54875DF6CCAE}"/>
              </a:ext>
            </a:extLst>
          </p:cNvPr>
          <p:cNvSpPr txBox="1"/>
          <p:nvPr/>
        </p:nvSpPr>
        <p:spPr>
          <a:xfrm>
            <a:off x="7915716" y="2543139"/>
            <a:ext cx="2141663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2000" b="1">
                <a:solidFill>
                  <a:srgbClr val="0F172A"/>
                </a:solidFill>
                <a:latin typeface="Arial"/>
              </a:rPr>
              <a:t>3. AI Mining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0C3B036E-44D9-1F52-49DF-19F5E7FEED16}"/>
              </a:ext>
            </a:extLst>
          </p:cNvPr>
          <p:cNvSpPr txBox="1"/>
          <p:nvPr/>
        </p:nvSpPr>
        <p:spPr>
          <a:xfrm>
            <a:off x="7968240" y="3206953"/>
            <a:ext cx="2044496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1600" dirty="0">
                <a:solidFill>
                  <a:srgbClr val="475569"/>
                </a:solidFill>
                <a:latin typeface="Arial"/>
              </a:rPr>
              <a:t>Copilot &amp; Claude extracted non-discrete qualitative markers.</a:t>
            </a:r>
          </a:p>
        </p:txBody>
      </p:sp>
    </p:spTree>
    <p:extLst>
      <p:ext uri="{BB962C8B-B14F-4D97-AF65-F5344CB8AC3E}">
        <p14:creationId xmlns:p14="http://schemas.microsoft.com/office/powerpoint/2010/main" val="7058795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AB576-F51E-4721-A31A-DB4A7218D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Interventions | Changes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9DDE7F-C1E5-BC3C-57DC-C1CCB8EEE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1AD907F7-1FCC-4942-8F32-2C764FF11B38}" type="slidenum">
              <a:rPr lang="en-US">
                <a:solidFill>
                  <a:prstClr val="white"/>
                </a:solidFill>
              </a:rPr>
              <a:pPr defTabSz="457200"/>
              <a:t>43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46122EDD-144D-FBFE-9A35-B11575F952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69213" y="6567697"/>
            <a:ext cx="2459355" cy="292608"/>
          </a:xfrm>
          <a:solidFill>
            <a:schemeClr val="bg2">
              <a:lumMod val="50000"/>
            </a:schemeClr>
          </a:solidFill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defTabSz="457200"/>
            <a:r>
              <a:rPr lang="en-US" dirty="0">
                <a:solidFill>
                  <a:prstClr val="white"/>
                </a:solidFill>
              </a:rPr>
              <a:t>AIAMC  NI X Mtg #3 | Oct 9, 2026</a:t>
            </a:r>
          </a:p>
        </p:txBody>
      </p:sp>
      <p:sp>
        <p:nvSpPr>
          <p:cNvPr id="9" name="Rounded Rectangle 3">
            <a:extLst>
              <a:ext uri="{FF2B5EF4-FFF2-40B4-BE49-F238E27FC236}">
                <a16:creationId xmlns:a16="http://schemas.microsoft.com/office/drawing/2014/main" id="{5EF59BD8-2577-73F2-C3B6-7A1CBD144BC6}"/>
              </a:ext>
            </a:extLst>
          </p:cNvPr>
          <p:cNvSpPr/>
          <p:nvPr/>
        </p:nvSpPr>
        <p:spPr>
          <a:xfrm>
            <a:off x="2336535" y="1350809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72BF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696AFD01-2EAE-E3A4-36AB-7B2155C0C9F4}"/>
              </a:ext>
            </a:extLst>
          </p:cNvPr>
          <p:cNvSpPr/>
          <p:nvPr/>
        </p:nvSpPr>
        <p:spPr>
          <a:xfrm>
            <a:off x="2347460" y="3033974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72BF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F13E468A-CB34-DDC8-A891-7AE94C291D26}"/>
              </a:ext>
            </a:extLst>
          </p:cNvPr>
          <p:cNvSpPr/>
          <p:nvPr/>
        </p:nvSpPr>
        <p:spPr>
          <a:xfrm>
            <a:off x="2346449" y="4788762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72BF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5CA1D6E1-268C-0A60-85C6-425D240083B3}"/>
              </a:ext>
            </a:extLst>
          </p:cNvPr>
          <p:cNvSpPr txBox="1"/>
          <p:nvPr/>
        </p:nvSpPr>
        <p:spPr>
          <a:xfrm>
            <a:off x="2193660" y="1463993"/>
            <a:ext cx="742950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BFBA4FA4-5E23-E5AE-14FE-834A33F9D950}"/>
              </a:ext>
            </a:extLst>
          </p:cNvPr>
          <p:cNvSpPr txBox="1"/>
          <p:nvPr/>
        </p:nvSpPr>
        <p:spPr>
          <a:xfrm>
            <a:off x="2204585" y="3147158"/>
            <a:ext cx="742950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4" name="TextBox 16">
            <a:extLst>
              <a:ext uri="{FF2B5EF4-FFF2-40B4-BE49-F238E27FC236}">
                <a16:creationId xmlns:a16="http://schemas.microsoft.com/office/drawing/2014/main" id="{51684C9F-E860-44AF-7E6C-D00FA1F751C3}"/>
              </a:ext>
            </a:extLst>
          </p:cNvPr>
          <p:cNvSpPr txBox="1"/>
          <p:nvPr/>
        </p:nvSpPr>
        <p:spPr>
          <a:xfrm>
            <a:off x="2203574" y="4901946"/>
            <a:ext cx="742950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2C68003F-A6CE-54D1-6597-1464C0385086}"/>
              </a:ext>
            </a:extLst>
          </p:cNvPr>
          <p:cNvSpPr txBox="1"/>
          <p:nvPr/>
        </p:nvSpPr>
        <p:spPr>
          <a:xfrm>
            <a:off x="3010995" y="1391993"/>
            <a:ext cx="2959143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2400" b="1">
                <a:solidFill>
                  <a:srgbClr val="0F172A"/>
                </a:solidFill>
                <a:latin typeface="Arial"/>
              </a:rPr>
              <a:t>Residency Meetings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D3C00EE6-89BB-ED29-8B5A-A5986FC82F53}"/>
              </a:ext>
            </a:extLst>
          </p:cNvPr>
          <p:cNvSpPr txBox="1"/>
          <p:nvPr/>
        </p:nvSpPr>
        <p:spPr>
          <a:xfrm>
            <a:off x="3010994" y="1849193"/>
            <a:ext cx="582973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>
                <a:solidFill>
                  <a:srgbClr val="475569"/>
                </a:solidFill>
                <a:latin typeface="Arial"/>
              </a:rPr>
              <a:t>Dedicated AI discussions integrated into standard meeting agendas.</a:t>
            </a:r>
          </a:p>
        </p:txBody>
      </p:sp>
      <p:sp>
        <p:nvSpPr>
          <p:cNvPr id="17" name="TextBox 14">
            <a:extLst>
              <a:ext uri="{FF2B5EF4-FFF2-40B4-BE49-F238E27FC236}">
                <a16:creationId xmlns:a16="http://schemas.microsoft.com/office/drawing/2014/main" id="{6A73E6CC-D875-97B6-E527-EE31B4D83292}"/>
              </a:ext>
            </a:extLst>
          </p:cNvPr>
          <p:cNvSpPr txBox="1"/>
          <p:nvPr/>
        </p:nvSpPr>
        <p:spPr>
          <a:xfrm>
            <a:off x="3051764" y="3069189"/>
            <a:ext cx="2603277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2400" b="1">
                <a:solidFill>
                  <a:srgbClr val="0F172A"/>
                </a:solidFill>
                <a:latin typeface="Arial"/>
              </a:rPr>
              <a:t>Academic Retreat</a:t>
            </a: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EBCD4D81-F7D3-6021-8A33-6BC8B2698592}"/>
              </a:ext>
            </a:extLst>
          </p:cNvPr>
          <p:cNvSpPr txBox="1"/>
          <p:nvPr/>
        </p:nvSpPr>
        <p:spPr>
          <a:xfrm>
            <a:off x="3051763" y="3526389"/>
            <a:ext cx="582973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>
                <a:solidFill>
                  <a:srgbClr val="475569"/>
                </a:solidFill>
                <a:latin typeface="Arial"/>
              </a:rPr>
              <a:t>Focused educational programming during the annual resident retreat.</a:t>
            </a:r>
          </a:p>
        </p:txBody>
      </p:sp>
      <p:sp>
        <p:nvSpPr>
          <p:cNvPr id="19" name="TextBox 17">
            <a:extLst>
              <a:ext uri="{FF2B5EF4-FFF2-40B4-BE49-F238E27FC236}">
                <a16:creationId xmlns:a16="http://schemas.microsoft.com/office/drawing/2014/main" id="{24F54F55-DAB4-8F91-8CA5-5B1AC7536723}"/>
              </a:ext>
            </a:extLst>
          </p:cNvPr>
          <p:cNvSpPr txBox="1"/>
          <p:nvPr/>
        </p:nvSpPr>
        <p:spPr>
          <a:xfrm>
            <a:off x="3050752" y="4835914"/>
            <a:ext cx="3573094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2400" b="1">
                <a:solidFill>
                  <a:srgbClr val="0F172A"/>
                </a:solidFill>
                <a:latin typeface="Arial"/>
              </a:rPr>
              <a:t>Leadership Engagement</a:t>
            </a:r>
          </a:p>
        </p:txBody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89250751-A2D5-A039-3E2D-9035E32255BC}"/>
              </a:ext>
            </a:extLst>
          </p:cNvPr>
          <p:cNvSpPr txBox="1"/>
          <p:nvPr/>
        </p:nvSpPr>
        <p:spPr>
          <a:xfrm>
            <a:off x="3050752" y="5293114"/>
            <a:ext cx="4427734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>
                <a:solidFill>
                  <a:srgbClr val="475569"/>
                </a:solidFill>
                <a:latin typeface="Arial"/>
              </a:rPr>
              <a:t>Targeted reminders modeling appropriate use and </a:t>
            </a:r>
            <a:r>
              <a:rPr lang="en-US" dirty="0">
                <a:solidFill>
                  <a:srgbClr val="475569"/>
                </a:solidFill>
                <a:latin typeface="Arial"/>
              </a:rPr>
              <a:t>helping provide clarity of use.</a:t>
            </a:r>
            <a:endParaRPr dirty="0">
              <a:solidFill>
                <a:srgbClr val="475569"/>
              </a:solidFill>
              <a:latin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1185E0-CA0A-EC8F-C654-ECC7C04857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48" t="43411" r="8095" b="35042"/>
          <a:stretch>
            <a:fillRect/>
          </a:stretch>
        </p:blipFill>
        <p:spPr>
          <a:xfrm>
            <a:off x="6536962" y="2222442"/>
            <a:ext cx="3573094" cy="12065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AD5C17-057B-0779-7C23-EC964EBAA9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9" t="26963" r="10338" b="12064"/>
          <a:stretch>
            <a:fillRect/>
          </a:stretch>
        </p:blipFill>
        <p:spPr>
          <a:xfrm>
            <a:off x="7621018" y="4029133"/>
            <a:ext cx="2418333" cy="174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2797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400D3-6391-B78A-3517-12DE700B2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35588"/>
            <a:ext cx="8134350" cy="503553"/>
          </a:xfrm>
        </p:spPr>
        <p:txBody>
          <a:bodyPr>
            <a:normAutofit fontScale="90000"/>
          </a:bodyPr>
          <a:lstStyle/>
          <a:p>
            <a:r>
              <a:rPr lang="en-US" dirty="0"/>
              <a:t>     Barriers 			     Strategies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236F1D-1FB1-2583-2043-4EDA8060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1AD907F7-1FCC-4942-8F32-2C764FF11B38}" type="slidenum">
              <a:rPr lang="en-US">
                <a:solidFill>
                  <a:prstClr val="white"/>
                </a:solidFill>
              </a:rPr>
              <a:pPr defTabSz="457200"/>
              <a:t>44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22F7457-1FE2-996F-9257-00C1DCC09F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69213" y="6567697"/>
            <a:ext cx="2459355" cy="292608"/>
          </a:xfrm>
          <a:solidFill>
            <a:schemeClr val="bg2">
              <a:lumMod val="50000"/>
            </a:schemeClr>
          </a:solidFill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defTabSz="457200"/>
            <a:r>
              <a:rPr lang="en-US" dirty="0">
                <a:solidFill>
                  <a:prstClr val="white"/>
                </a:solidFill>
              </a:rPr>
              <a:t>AIAMC  NI X Mtg #3 | Oct 9, 2026</a:t>
            </a:r>
          </a:p>
        </p:txBody>
      </p:sp>
      <p:sp>
        <p:nvSpPr>
          <p:cNvPr id="10" name="Rounded Rectangle 3">
            <a:extLst>
              <a:ext uri="{FF2B5EF4-FFF2-40B4-BE49-F238E27FC236}">
                <a16:creationId xmlns:a16="http://schemas.microsoft.com/office/drawing/2014/main" id="{3210ACDA-C262-FBD3-5075-DB15C775FE34}"/>
              </a:ext>
            </a:extLst>
          </p:cNvPr>
          <p:cNvSpPr/>
          <p:nvPr/>
        </p:nvSpPr>
        <p:spPr>
          <a:xfrm>
            <a:off x="2133600" y="1519175"/>
            <a:ext cx="8148030" cy="1916496"/>
          </a:xfrm>
          <a:prstGeom prst="roundRect">
            <a:avLst>
              <a:gd name="adj" fmla="val 845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3488905A-9E8C-2806-660F-BBB70BE6E057}"/>
              </a:ext>
            </a:extLst>
          </p:cNvPr>
          <p:cNvSpPr/>
          <p:nvPr/>
        </p:nvSpPr>
        <p:spPr>
          <a:xfrm>
            <a:off x="2143670" y="3613921"/>
            <a:ext cx="8137960" cy="2289103"/>
          </a:xfrm>
          <a:prstGeom prst="roundRect">
            <a:avLst>
              <a:gd name="adj" fmla="val 845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F073D4-E706-809E-A2D9-95999D21EA65}"/>
              </a:ext>
            </a:extLst>
          </p:cNvPr>
          <p:cNvSpPr/>
          <p:nvPr/>
        </p:nvSpPr>
        <p:spPr>
          <a:xfrm>
            <a:off x="7610476" y="2347641"/>
            <a:ext cx="2159911" cy="74798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2EA763-B4BD-664F-2B87-5E0FF0CBEF9A}"/>
              </a:ext>
            </a:extLst>
          </p:cNvPr>
          <p:cNvSpPr/>
          <p:nvPr/>
        </p:nvSpPr>
        <p:spPr>
          <a:xfrm>
            <a:off x="7610476" y="3928791"/>
            <a:ext cx="2159911" cy="74798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D1B1B7-BEE5-509C-C37B-B76AF046461D}"/>
              </a:ext>
            </a:extLst>
          </p:cNvPr>
          <p:cNvSpPr/>
          <p:nvPr/>
        </p:nvSpPr>
        <p:spPr>
          <a:xfrm>
            <a:off x="6286208" y="1944822"/>
            <a:ext cx="44225" cy="1261579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4B29089-53E7-CB01-EFE8-3DE5BF48114F}"/>
              </a:ext>
            </a:extLst>
          </p:cNvPr>
          <p:cNvSpPr/>
          <p:nvPr/>
        </p:nvSpPr>
        <p:spPr>
          <a:xfrm>
            <a:off x="6286208" y="4412175"/>
            <a:ext cx="44225" cy="1261579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4BC8C3F1-F2E9-692B-7616-40787F6524FE}"/>
              </a:ext>
            </a:extLst>
          </p:cNvPr>
          <p:cNvSpPr txBox="1"/>
          <p:nvPr/>
        </p:nvSpPr>
        <p:spPr>
          <a:xfrm>
            <a:off x="2413223" y="1923986"/>
            <a:ext cx="362395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2400" b="1">
                <a:solidFill>
                  <a:srgbClr val="0F172A"/>
                </a:solidFill>
                <a:latin typeface="Arial"/>
              </a:rPr>
              <a:t>Non-discrete data limits</a:t>
            </a: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54BCBED9-FAC5-2DFF-66C4-D2437C945047}"/>
              </a:ext>
            </a:extLst>
          </p:cNvPr>
          <p:cNvSpPr txBox="1"/>
          <p:nvPr/>
        </p:nvSpPr>
        <p:spPr>
          <a:xfrm>
            <a:off x="2413224" y="2256817"/>
            <a:ext cx="2906857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600">
                <a:solidFill>
                  <a:srgbClr val="475569"/>
                </a:solidFill>
                <a:latin typeface="Arial"/>
              </a:rPr>
              <a:t>Plain text attestations in EHR require time-consuming review.</a:t>
            </a:r>
          </a:p>
        </p:txBody>
      </p:sp>
      <p:sp>
        <p:nvSpPr>
          <p:cNvPr id="18" name="TextBox 16">
            <a:extLst>
              <a:ext uri="{FF2B5EF4-FFF2-40B4-BE49-F238E27FC236}">
                <a16:creationId xmlns:a16="http://schemas.microsoft.com/office/drawing/2014/main" id="{292FD78F-2D3D-C5FA-FAD6-08E8F7A125FE}"/>
              </a:ext>
            </a:extLst>
          </p:cNvPr>
          <p:cNvSpPr txBox="1"/>
          <p:nvPr/>
        </p:nvSpPr>
        <p:spPr>
          <a:xfrm>
            <a:off x="6922241" y="1884398"/>
            <a:ext cx="2765566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2400" b="1" dirty="0">
                <a:solidFill>
                  <a:srgbClr val="72BF44"/>
                </a:solidFill>
                <a:latin typeface="Arial"/>
              </a:rPr>
              <a:t>LLM Data Mining</a:t>
            </a:r>
            <a:endParaRPr lang="en-US" sz="2400" b="1" dirty="0">
              <a:solidFill>
                <a:srgbClr val="72BF44"/>
              </a:solidFill>
              <a:latin typeface="Arial"/>
              <a:cs typeface="Arial"/>
            </a:endParaRPr>
          </a:p>
        </p:txBody>
      </p:sp>
      <p:sp>
        <p:nvSpPr>
          <p:cNvPr id="19" name="TextBox 17">
            <a:extLst>
              <a:ext uri="{FF2B5EF4-FFF2-40B4-BE49-F238E27FC236}">
                <a16:creationId xmlns:a16="http://schemas.microsoft.com/office/drawing/2014/main" id="{70B01D5C-6291-483B-7E0D-DCEDEA715EBB}"/>
              </a:ext>
            </a:extLst>
          </p:cNvPr>
          <p:cNvSpPr txBox="1"/>
          <p:nvPr/>
        </p:nvSpPr>
        <p:spPr>
          <a:xfrm>
            <a:off x="6922241" y="2207157"/>
            <a:ext cx="2369376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600" dirty="0">
                <a:solidFill>
                  <a:srgbClr val="475569"/>
                </a:solidFill>
                <a:latin typeface="Arial"/>
              </a:rPr>
              <a:t>Utilized Copilot &amp; Claude to successfully extract qualitative answers.</a:t>
            </a:r>
          </a:p>
        </p:txBody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9413576A-3310-8D96-B6CE-22677655FF3E}"/>
              </a:ext>
            </a:extLst>
          </p:cNvPr>
          <p:cNvSpPr txBox="1"/>
          <p:nvPr/>
        </p:nvSpPr>
        <p:spPr>
          <a:xfrm>
            <a:off x="2438400" y="3928790"/>
            <a:ext cx="3644092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2400" b="1" dirty="0">
                <a:solidFill>
                  <a:srgbClr val="0F172A"/>
                </a:solidFill>
                <a:latin typeface="Arial"/>
              </a:rPr>
              <a:t>Confounding Baseline Outliers</a:t>
            </a:r>
            <a:endParaRPr lang="en-US" sz="2400" b="1" dirty="0">
              <a:solidFill>
                <a:srgbClr val="0F172A"/>
              </a:solidFill>
              <a:latin typeface="Arial"/>
              <a:cs typeface="Arial"/>
            </a:endParaRP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1C1D78BE-D5FC-F5F5-A21B-DB5FC7412812}"/>
              </a:ext>
            </a:extLst>
          </p:cNvPr>
          <p:cNvSpPr txBox="1"/>
          <p:nvPr/>
        </p:nvSpPr>
        <p:spPr>
          <a:xfrm>
            <a:off x="2423294" y="4619122"/>
            <a:ext cx="3260614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600" dirty="0">
                <a:solidFill>
                  <a:srgbClr val="475569"/>
                </a:solidFill>
                <a:latin typeface="Arial"/>
              </a:rPr>
              <a:t>One faculty member had &gt;50% baseline discussion rate but was not available to participate in post-period discussions.</a:t>
            </a:r>
          </a:p>
        </p:txBody>
      </p:sp>
      <p:sp>
        <p:nvSpPr>
          <p:cNvPr id="22" name="TextBox 20">
            <a:extLst>
              <a:ext uri="{FF2B5EF4-FFF2-40B4-BE49-F238E27FC236}">
                <a16:creationId xmlns:a16="http://schemas.microsoft.com/office/drawing/2014/main" id="{1F9238D2-2827-948D-C69B-1B187779E9B3}"/>
              </a:ext>
            </a:extLst>
          </p:cNvPr>
          <p:cNvSpPr txBox="1"/>
          <p:nvPr/>
        </p:nvSpPr>
        <p:spPr>
          <a:xfrm>
            <a:off x="6947418" y="3928790"/>
            <a:ext cx="3425183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2400" b="1" dirty="0">
                <a:solidFill>
                  <a:srgbClr val="72BF44"/>
                </a:solidFill>
                <a:latin typeface="Arial"/>
              </a:rPr>
              <a:t>Dataset </a:t>
            </a:r>
            <a:br>
              <a:rPr lang="en-US" sz="2400" b="1" dirty="0">
                <a:solidFill>
                  <a:srgbClr val="72BF44"/>
                </a:solidFill>
                <a:latin typeface="Arial"/>
              </a:rPr>
            </a:br>
            <a:r>
              <a:rPr sz="2400" b="1" dirty="0">
                <a:solidFill>
                  <a:srgbClr val="72BF44"/>
                </a:solidFill>
                <a:latin typeface="Arial"/>
              </a:rPr>
              <a:t>Exclusion</a:t>
            </a:r>
            <a:endParaRPr lang="en-US" sz="2400" b="1">
              <a:solidFill>
                <a:srgbClr val="72BF44"/>
              </a:solidFill>
              <a:latin typeface="Arial"/>
              <a:cs typeface="Arial"/>
            </a:endParaRPr>
          </a:p>
        </p:txBody>
      </p:sp>
      <p:sp>
        <p:nvSpPr>
          <p:cNvPr id="23" name="TextBox 21">
            <a:extLst>
              <a:ext uri="{FF2B5EF4-FFF2-40B4-BE49-F238E27FC236}">
                <a16:creationId xmlns:a16="http://schemas.microsoft.com/office/drawing/2014/main" id="{BD531D0B-8C26-20FD-9643-2D608B75BE04}"/>
              </a:ext>
            </a:extLst>
          </p:cNvPr>
          <p:cNvSpPr txBox="1"/>
          <p:nvPr/>
        </p:nvSpPr>
        <p:spPr>
          <a:xfrm>
            <a:off x="6957489" y="4684581"/>
            <a:ext cx="2867865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600" dirty="0">
                <a:solidFill>
                  <a:srgbClr val="475569"/>
                </a:solidFill>
                <a:latin typeface="Arial"/>
              </a:rPr>
              <a:t>Excluded outlier from final dataset for accurate cohort measurement.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E27DBE4-9D59-9309-99D2-D0905E0C7DE0}"/>
              </a:ext>
            </a:extLst>
          </p:cNvPr>
          <p:cNvSpPr/>
          <p:nvPr/>
        </p:nvSpPr>
        <p:spPr>
          <a:xfrm>
            <a:off x="6286206" y="3969073"/>
            <a:ext cx="44225" cy="1261579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2642716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D9354-104B-384B-F34E-4AA22BF25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Results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632776-8FD6-7530-D173-F8BEE7FF6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1AD907F7-1FCC-4942-8F32-2C764FF11B38}" type="slidenum">
              <a:rPr lang="en-US">
                <a:solidFill>
                  <a:prstClr val="white"/>
                </a:solidFill>
              </a:rPr>
              <a:pPr defTabSz="457200"/>
              <a:t>45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158C19C0-F4E2-8B87-C021-28F32CC807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69213" y="6567697"/>
            <a:ext cx="2459355" cy="292608"/>
          </a:xfrm>
          <a:solidFill>
            <a:schemeClr val="bg2">
              <a:lumMod val="50000"/>
            </a:schemeClr>
          </a:solidFill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defTabSz="457200"/>
            <a:r>
              <a:rPr lang="en-US" dirty="0">
                <a:solidFill>
                  <a:prstClr val="white"/>
                </a:solidFill>
              </a:rPr>
              <a:t>AIAMC  NI X Mtg #3 | Oct 9, 2026</a:t>
            </a:r>
          </a:p>
        </p:txBody>
      </p:sp>
      <p:sp>
        <p:nvSpPr>
          <p:cNvPr id="18" name="Rounded Rectangle 3">
            <a:extLst>
              <a:ext uri="{FF2B5EF4-FFF2-40B4-BE49-F238E27FC236}">
                <a16:creationId xmlns:a16="http://schemas.microsoft.com/office/drawing/2014/main" id="{D71FE957-E458-F49F-CB45-1E0B7D0442B0}"/>
              </a:ext>
            </a:extLst>
          </p:cNvPr>
          <p:cNvSpPr/>
          <p:nvPr/>
        </p:nvSpPr>
        <p:spPr>
          <a:xfrm>
            <a:off x="2128566" y="1454556"/>
            <a:ext cx="3498487" cy="1747565"/>
          </a:xfrm>
          <a:prstGeom prst="roundRect">
            <a:avLst>
              <a:gd name="adj" fmla="val 6521"/>
            </a:avLst>
          </a:prstGeom>
          <a:solidFill>
            <a:srgbClr val="72BF44">
              <a:alpha val="11000"/>
            </a:srgbClr>
          </a:solidFill>
          <a:ln w="9525">
            <a:solidFill>
              <a:srgbClr val="72BF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99AB57E-2801-ABED-8825-0B0446105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3525153"/>
            <a:ext cx="171450" cy="20002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62277AD-8DD6-0B1E-3AB2-9C4B64DF8C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530" y="4087421"/>
            <a:ext cx="171450" cy="20002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8BA237A-8B5D-C7E1-49A0-DCD40A2A5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530" y="4677972"/>
            <a:ext cx="171450" cy="200025"/>
          </a:xfrm>
          <a:prstGeom prst="rect">
            <a:avLst/>
          </a:prstGeom>
        </p:spPr>
      </p:pic>
      <p:sp>
        <p:nvSpPr>
          <p:cNvPr id="22" name="TextBox 12">
            <a:extLst>
              <a:ext uri="{FF2B5EF4-FFF2-40B4-BE49-F238E27FC236}">
                <a16:creationId xmlns:a16="http://schemas.microsoft.com/office/drawing/2014/main" id="{8A5D01F4-3B08-4F49-3CBD-144D22A3C164}"/>
              </a:ext>
            </a:extLst>
          </p:cNvPr>
          <p:cNvSpPr txBox="1"/>
          <p:nvPr/>
        </p:nvSpPr>
        <p:spPr>
          <a:xfrm>
            <a:off x="2447925" y="1678247"/>
            <a:ext cx="4115996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800"/>
              </a:lnSpc>
            </a:pPr>
            <a:r>
              <a:rPr lang="en-US" sz="4000" b="1" dirty="0">
                <a:solidFill>
                  <a:srgbClr val="72BF44"/>
                </a:solidFill>
                <a:latin typeface="Arial"/>
              </a:rPr>
              <a:t>+</a:t>
            </a:r>
            <a:r>
              <a:rPr sz="4800" b="1" dirty="0">
                <a:solidFill>
                  <a:srgbClr val="72BF44"/>
                </a:solidFill>
                <a:latin typeface="Arial"/>
              </a:rPr>
              <a:t>384%</a:t>
            </a:r>
            <a:endParaRPr lang="en-US" sz="4800" b="1" dirty="0">
              <a:solidFill>
                <a:srgbClr val="72BF44"/>
              </a:solidFill>
              <a:latin typeface="Arial"/>
              <a:cs typeface="Arial"/>
            </a:endParaRPr>
          </a:p>
        </p:txBody>
      </p:sp>
      <p:sp>
        <p:nvSpPr>
          <p:cNvPr id="23" name="TextBox 13">
            <a:extLst>
              <a:ext uri="{FF2B5EF4-FFF2-40B4-BE49-F238E27FC236}">
                <a16:creationId xmlns:a16="http://schemas.microsoft.com/office/drawing/2014/main" id="{59847DFD-7AF9-8347-ED40-3CEC0DCF0821}"/>
              </a:ext>
            </a:extLst>
          </p:cNvPr>
          <p:cNvSpPr txBox="1"/>
          <p:nvPr/>
        </p:nvSpPr>
        <p:spPr>
          <a:xfrm>
            <a:off x="2447926" y="2364048"/>
            <a:ext cx="3362871" cy="6924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500" b="1" dirty="0">
                <a:solidFill>
                  <a:srgbClr val="166534"/>
                </a:solidFill>
                <a:latin typeface="Arial"/>
              </a:rPr>
              <a:t>Relative increase in discussions from pre- to post-period; </a:t>
            </a:r>
            <a:br>
              <a:rPr lang="en-US" sz="1500" b="1" dirty="0">
                <a:solidFill>
                  <a:srgbClr val="166534"/>
                </a:solidFill>
                <a:latin typeface="Arial"/>
              </a:rPr>
            </a:br>
            <a:r>
              <a:rPr sz="1500" b="1" dirty="0">
                <a:solidFill>
                  <a:srgbClr val="166534"/>
                </a:solidFill>
                <a:latin typeface="Arial"/>
              </a:rPr>
              <a:t>far exceeded initial goal</a:t>
            </a:r>
            <a:r>
              <a:rPr lang="en-US" sz="1500" b="1" dirty="0">
                <a:solidFill>
                  <a:srgbClr val="166534"/>
                </a:solidFill>
                <a:latin typeface="Arial"/>
              </a:rPr>
              <a:t> </a:t>
            </a:r>
            <a:endParaRPr sz="1500" b="1" dirty="0">
              <a:solidFill>
                <a:srgbClr val="166534"/>
              </a:solidFill>
              <a:latin typeface="Arial"/>
            </a:endParaRPr>
          </a:p>
        </p:txBody>
      </p:sp>
      <p:sp>
        <p:nvSpPr>
          <p:cNvPr id="24" name="TextBox 14">
            <a:extLst>
              <a:ext uri="{FF2B5EF4-FFF2-40B4-BE49-F238E27FC236}">
                <a16:creationId xmlns:a16="http://schemas.microsoft.com/office/drawing/2014/main" id="{BF9E5B30-7080-91B3-E961-EF868C40248B}"/>
              </a:ext>
            </a:extLst>
          </p:cNvPr>
          <p:cNvSpPr txBox="1"/>
          <p:nvPr/>
        </p:nvSpPr>
        <p:spPr>
          <a:xfrm>
            <a:off x="2424385" y="3516991"/>
            <a:ext cx="3211228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500" b="1" dirty="0">
                <a:solidFill>
                  <a:srgbClr val="72BF44"/>
                </a:solidFill>
                <a:latin typeface="Arial"/>
              </a:rPr>
              <a:t>1,168 notes analyzed across the study period.</a:t>
            </a:r>
            <a:endParaRPr lang="en-US" sz="1500" b="1" dirty="0">
              <a:solidFill>
                <a:srgbClr val="72BF44"/>
              </a:solidFill>
              <a:latin typeface="Arial"/>
              <a:cs typeface="Arial"/>
            </a:endParaRPr>
          </a:p>
        </p:txBody>
      </p:sp>
      <p:sp>
        <p:nvSpPr>
          <p:cNvPr id="25" name="TextBox 15">
            <a:extLst>
              <a:ext uri="{FF2B5EF4-FFF2-40B4-BE49-F238E27FC236}">
                <a16:creationId xmlns:a16="http://schemas.microsoft.com/office/drawing/2014/main" id="{E1696FE0-DC7D-32DC-BDE4-6238869DBA2E}"/>
              </a:ext>
            </a:extLst>
          </p:cNvPr>
          <p:cNvSpPr txBox="1"/>
          <p:nvPr/>
        </p:nvSpPr>
        <p:spPr>
          <a:xfrm>
            <a:off x="2414316" y="4069189"/>
            <a:ext cx="3232459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500" b="1" dirty="0">
                <a:solidFill>
                  <a:srgbClr val="72BF44"/>
                </a:solidFill>
                <a:latin typeface="Arial"/>
              </a:rPr>
              <a:t>Peak rates of 14-15% directly followed residency retreat.</a:t>
            </a:r>
            <a:endParaRPr lang="en-US" sz="1500" b="1" dirty="0">
              <a:solidFill>
                <a:srgbClr val="72BF44"/>
              </a:solidFill>
              <a:latin typeface="Arial"/>
              <a:cs typeface="Arial"/>
            </a:endParaRPr>
          </a:p>
        </p:txBody>
      </p:sp>
      <p:sp>
        <p:nvSpPr>
          <p:cNvPr id="26" name="TextBox 16">
            <a:extLst>
              <a:ext uri="{FF2B5EF4-FFF2-40B4-BE49-F238E27FC236}">
                <a16:creationId xmlns:a16="http://schemas.microsoft.com/office/drawing/2014/main" id="{AB84C2BA-2665-74ED-18EE-02302C6FDE2E}"/>
              </a:ext>
            </a:extLst>
          </p:cNvPr>
          <p:cNvSpPr txBox="1"/>
          <p:nvPr/>
        </p:nvSpPr>
        <p:spPr>
          <a:xfrm>
            <a:off x="2419350" y="4669808"/>
            <a:ext cx="6017079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500" b="1" dirty="0">
                <a:solidFill>
                  <a:srgbClr val="72BF44"/>
                </a:solidFill>
                <a:latin typeface="Arial"/>
              </a:rPr>
              <a:t>8.3% overall rate maintained across entire period</a:t>
            </a:r>
            <a:r>
              <a:rPr lang="en-US" sz="1500" b="1" dirty="0">
                <a:solidFill>
                  <a:srgbClr val="72BF44"/>
                </a:solidFill>
                <a:latin typeface="Arial"/>
              </a:rPr>
              <a:t>.</a:t>
            </a:r>
          </a:p>
          <a:p>
            <a:endParaRPr lang="en-US" sz="1500" b="1" dirty="0">
              <a:solidFill>
                <a:srgbClr val="72BF44"/>
              </a:solidFill>
              <a:latin typeface="Arial"/>
              <a:cs typeface="Arial"/>
            </a:endParaRPr>
          </a:p>
          <a:p>
            <a:r>
              <a:rPr lang="en-US" sz="1500" b="1" dirty="0">
                <a:solidFill>
                  <a:srgbClr val="72BF44"/>
                </a:solidFill>
                <a:latin typeface="Arial"/>
                <a:cs typeface="Arial"/>
              </a:rPr>
              <a:t>ABMS/ABFM Part IV MOC Attestations completed by &gt; 30 residents/faculty (</a:t>
            </a:r>
            <a:r>
              <a:rPr lang="en-US" sz="1500" dirty="0">
                <a:solidFill>
                  <a:srgbClr val="72BF44"/>
                </a:solidFill>
                <a:latin typeface="Arial"/>
                <a:cs typeface="Arial"/>
              </a:rPr>
              <a:t>required to sit for board exams in FM) </a:t>
            </a:r>
            <a:endParaRPr lang="en-US" sz="1500" b="1" dirty="0">
              <a:solidFill>
                <a:srgbClr val="72BF44"/>
              </a:solidFill>
              <a:latin typeface="Arial"/>
              <a:cs typeface="Arial"/>
            </a:endParaRPr>
          </a:p>
        </p:txBody>
      </p:sp>
      <p:pic>
        <p:nvPicPr>
          <p:cNvPr id="27" name="Picture 26" descr="image.png">
            <a:extLst>
              <a:ext uri="{FF2B5EF4-FFF2-40B4-BE49-F238E27FC236}">
                <a16:creationId xmlns:a16="http://schemas.microsoft.com/office/drawing/2014/main" id="{21048624-B6E7-AC90-5C54-4B09E8D717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7"/>
          <a:stretch>
            <a:fillRect/>
          </a:stretch>
        </p:blipFill>
        <p:spPr>
          <a:xfrm>
            <a:off x="6024801" y="1472180"/>
            <a:ext cx="3911872" cy="3584086"/>
          </a:xfrm>
          <a:prstGeom prst="rect">
            <a:avLst/>
          </a:prstGeom>
        </p:spPr>
      </p:pic>
      <p:pic>
        <p:nvPicPr>
          <p:cNvPr id="28" name="Picture 27" descr="image.png">
            <a:extLst>
              <a:ext uri="{FF2B5EF4-FFF2-40B4-BE49-F238E27FC236}">
                <a16:creationId xmlns:a16="http://schemas.microsoft.com/office/drawing/2014/main" id="{CE127EE1-3618-B5EC-2E48-062BB0106E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881" r="-249" b="9615"/>
          <a:stretch>
            <a:fillRect/>
          </a:stretch>
        </p:blipFill>
        <p:spPr>
          <a:xfrm>
            <a:off x="5711001" y="935050"/>
            <a:ext cx="4876467" cy="35504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B48AB5E-3291-569C-0863-36FAC0457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9990" y="5161992"/>
            <a:ext cx="171450" cy="20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4487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57688-0E5E-AC2B-8277-507650821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Discussion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BC1597-D49D-91D2-5469-BF2CD0F2C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1AD907F7-1FCC-4942-8F32-2C764FF11B38}" type="slidenum">
              <a:rPr lang="en-US">
                <a:solidFill>
                  <a:prstClr val="white"/>
                </a:solidFill>
              </a:rPr>
              <a:pPr defTabSz="457200"/>
              <a:t>46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AAE2D3A-C6CC-46E8-EAD7-F6732F718A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69213" y="6567697"/>
            <a:ext cx="2459355" cy="292608"/>
          </a:xfrm>
          <a:solidFill>
            <a:schemeClr val="bg2">
              <a:lumMod val="50000"/>
            </a:schemeClr>
          </a:solidFill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defTabSz="457200"/>
            <a:r>
              <a:rPr lang="en-US" dirty="0">
                <a:solidFill>
                  <a:prstClr val="white"/>
                </a:solidFill>
              </a:rPr>
              <a:t>AIAMC  NI X Mtg #3 | Oct 9, 2026</a:t>
            </a:r>
          </a:p>
        </p:txBody>
      </p:sp>
      <p:sp>
        <p:nvSpPr>
          <p:cNvPr id="9" name="Rounded Rectangle 3">
            <a:extLst>
              <a:ext uri="{FF2B5EF4-FFF2-40B4-BE49-F238E27FC236}">
                <a16:creationId xmlns:a16="http://schemas.microsoft.com/office/drawing/2014/main" id="{14150983-75EF-78B6-953E-8405112863A0}"/>
              </a:ext>
            </a:extLst>
          </p:cNvPr>
          <p:cNvSpPr/>
          <p:nvPr/>
        </p:nvSpPr>
        <p:spPr>
          <a:xfrm>
            <a:off x="2133600" y="1495426"/>
            <a:ext cx="5616482" cy="1304925"/>
          </a:xfrm>
          <a:prstGeom prst="roundRect">
            <a:avLst>
              <a:gd name="adj" fmla="val 875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24C916E4-28FB-6779-0320-807479089C3F}"/>
              </a:ext>
            </a:extLst>
          </p:cNvPr>
          <p:cNvSpPr/>
          <p:nvPr/>
        </p:nvSpPr>
        <p:spPr>
          <a:xfrm>
            <a:off x="2150660" y="3028951"/>
            <a:ext cx="5599423" cy="1475521"/>
          </a:xfrm>
          <a:prstGeom prst="roundRect">
            <a:avLst>
              <a:gd name="adj" fmla="val 875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351F35F5-05B9-74C8-6C5A-5D68465A3C97}"/>
              </a:ext>
            </a:extLst>
          </p:cNvPr>
          <p:cNvSpPr/>
          <p:nvPr/>
        </p:nvSpPr>
        <p:spPr>
          <a:xfrm>
            <a:off x="2133600" y="4733073"/>
            <a:ext cx="5616482" cy="1464147"/>
          </a:xfrm>
          <a:prstGeom prst="roundRect">
            <a:avLst>
              <a:gd name="adj" fmla="val 875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A29B9D-CA59-35FC-25CA-8F49826E2963}"/>
              </a:ext>
            </a:extLst>
          </p:cNvPr>
          <p:cNvSpPr/>
          <p:nvPr/>
        </p:nvSpPr>
        <p:spPr>
          <a:xfrm>
            <a:off x="2224585" y="1495426"/>
            <a:ext cx="32414" cy="130492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6119CE-47E4-EC4B-1966-7DD4DFA6FF49}"/>
              </a:ext>
            </a:extLst>
          </p:cNvPr>
          <p:cNvSpPr/>
          <p:nvPr/>
        </p:nvSpPr>
        <p:spPr>
          <a:xfrm>
            <a:off x="2224585" y="3051697"/>
            <a:ext cx="32414" cy="1304925"/>
          </a:xfrm>
          <a:prstGeom prst="rect">
            <a:avLst/>
          </a:prstGeom>
          <a:solidFill>
            <a:srgbClr val="72BF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4CAEE74-FF1C-6AFA-43B8-E7B501AAFD94}"/>
              </a:ext>
            </a:extLst>
          </p:cNvPr>
          <p:cNvSpPr/>
          <p:nvPr/>
        </p:nvSpPr>
        <p:spPr>
          <a:xfrm>
            <a:off x="2224585" y="4755819"/>
            <a:ext cx="32414" cy="130492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9D5F92D-DA85-128C-F2E1-10212E28C001}"/>
              </a:ext>
            </a:extLst>
          </p:cNvPr>
          <p:cNvSpPr txBox="1"/>
          <p:nvPr/>
        </p:nvSpPr>
        <p:spPr>
          <a:xfrm>
            <a:off x="8070591" y="2002199"/>
            <a:ext cx="3289819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 dirty="0">
                <a:solidFill>
                  <a:srgbClr val="0F172A"/>
                </a:solidFill>
                <a:latin typeface="Arial"/>
              </a:rPr>
              <a:t>Next Steps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E129604-1713-F6EF-920F-1474589A1FFC}"/>
              </a:ext>
            </a:extLst>
          </p:cNvPr>
          <p:cNvSpPr txBox="1"/>
          <p:nvPr/>
        </p:nvSpPr>
        <p:spPr>
          <a:xfrm>
            <a:off x="2476500" y="1800226"/>
            <a:ext cx="6698876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>
                <a:solidFill>
                  <a:srgbClr val="0F172A"/>
                </a:solidFill>
                <a:latin typeface="Arial"/>
              </a:rPr>
              <a:t>Targeted Engagement Works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6DA526-55A4-D970-048F-327835510D8E}"/>
              </a:ext>
            </a:extLst>
          </p:cNvPr>
          <p:cNvSpPr txBox="1"/>
          <p:nvPr/>
        </p:nvSpPr>
        <p:spPr>
          <a:xfrm>
            <a:off x="2476500" y="2095501"/>
            <a:ext cx="5177764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600">
                <a:solidFill>
                  <a:srgbClr val="475569"/>
                </a:solidFill>
                <a:latin typeface="Arial"/>
              </a:rPr>
              <a:t>Reminders and leadership engagement drove immediate behavioral change in clinical education.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573ABBF-61B1-F7B5-D108-6BC2EE63E5AB}"/>
              </a:ext>
            </a:extLst>
          </p:cNvPr>
          <p:cNvSpPr txBox="1"/>
          <p:nvPr/>
        </p:nvSpPr>
        <p:spPr>
          <a:xfrm>
            <a:off x="2476500" y="3333751"/>
            <a:ext cx="6698876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>
                <a:solidFill>
                  <a:srgbClr val="0F172A"/>
                </a:solidFill>
                <a:latin typeface="Arial"/>
              </a:rPr>
              <a:t>QI Administrative Innovation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B42635-7DFF-4ABB-4E9A-9DC04803B5AD}"/>
              </a:ext>
            </a:extLst>
          </p:cNvPr>
          <p:cNvSpPr txBox="1"/>
          <p:nvPr/>
        </p:nvSpPr>
        <p:spPr>
          <a:xfrm>
            <a:off x="2476500" y="3629025"/>
            <a:ext cx="5177764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rgbClr val="475569"/>
                </a:solidFill>
                <a:latin typeface="Arial"/>
              </a:rPr>
              <a:t>LLM streamlined EHR</a:t>
            </a:r>
            <a:r>
              <a:rPr sz="1600" dirty="0">
                <a:solidFill>
                  <a:srgbClr val="475569"/>
                </a:solidFill>
                <a:latin typeface="Arial"/>
              </a:rPr>
              <a:t> text extraction, proving valuable administrative utility</a:t>
            </a:r>
            <a:r>
              <a:rPr lang="en-US" sz="1600" dirty="0">
                <a:solidFill>
                  <a:srgbClr val="475569"/>
                </a:solidFill>
                <a:latin typeface="Arial"/>
              </a:rPr>
              <a:t> for efficient evaluation of QI project data.</a:t>
            </a:r>
            <a:endParaRPr sz="1600" dirty="0">
              <a:solidFill>
                <a:srgbClr val="475569"/>
              </a:solidFill>
              <a:latin typeface="Arial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90F44B1-CBEE-4040-FE5E-C3E5F5B5E39E}"/>
              </a:ext>
            </a:extLst>
          </p:cNvPr>
          <p:cNvSpPr txBox="1"/>
          <p:nvPr/>
        </p:nvSpPr>
        <p:spPr>
          <a:xfrm>
            <a:off x="2476500" y="5037873"/>
            <a:ext cx="6698876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>
                <a:solidFill>
                  <a:srgbClr val="0F172A"/>
                </a:solidFill>
                <a:latin typeface="Arial"/>
              </a:rPr>
              <a:t>Areas for Guidance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8FCAFE-3232-2F47-1850-1683B8A59454}"/>
              </a:ext>
            </a:extLst>
          </p:cNvPr>
          <p:cNvSpPr txBox="1"/>
          <p:nvPr/>
        </p:nvSpPr>
        <p:spPr>
          <a:xfrm>
            <a:off x="2476500" y="5333147"/>
            <a:ext cx="5177764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rgbClr val="475569"/>
                </a:solidFill>
                <a:latin typeface="Arial"/>
              </a:rPr>
              <a:t>Leveraging sustained</a:t>
            </a:r>
            <a:r>
              <a:rPr sz="1600" dirty="0">
                <a:solidFill>
                  <a:srgbClr val="475569"/>
                </a:solidFill>
                <a:latin typeface="Arial"/>
              </a:rPr>
              <a:t> </a:t>
            </a:r>
            <a:r>
              <a:rPr lang="en-US" sz="1600" dirty="0">
                <a:solidFill>
                  <a:srgbClr val="475569"/>
                </a:solidFill>
                <a:latin typeface="Arial"/>
              </a:rPr>
              <a:t>intentional-dialogue</a:t>
            </a:r>
            <a:r>
              <a:rPr sz="1600" dirty="0">
                <a:solidFill>
                  <a:srgbClr val="475569"/>
                </a:solidFill>
                <a:latin typeface="Arial"/>
              </a:rPr>
              <a:t> </a:t>
            </a:r>
            <a:r>
              <a:rPr lang="en-US" sz="1600" dirty="0">
                <a:solidFill>
                  <a:srgbClr val="475569"/>
                </a:solidFill>
                <a:latin typeface="Arial"/>
              </a:rPr>
              <a:t>in the development and application of AI curriculum for residency training </a:t>
            </a:r>
            <a:endParaRPr lang="en-US" sz="2400" dirty="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B4EAD6-5D98-DB6C-0D09-2C3F1F5B804B}"/>
              </a:ext>
            </a:extLst>
          </p:cNvPr>
          <p:cNvSpPr txBox="1"/>
          <p:nvPr/>
        </p:nvSpPr>
        <p:spPr>
          <a:xfrm>
            <a:off x="7654264" y="2395880"/>
            <a:ext cx="2643964" cy="2308324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ts val="2025"/>
              </a:lnSpc>
              <a:buFont typeface="Arial"/>
              <a:buChar char="•"/>
            </a:pPr>
            <a:r>
              <a:rPr dirty="0">
                <a:solidFill>
                  <a:srgbClr val="475569"/>
                </a:solidFill>
                <a:latin typeface="Arial"/>
              </a:rPr>
              <a:t>Integrate AI </a:t>
            </a:r>
            <a:r>
              <a:rPr lang="en-US" dirty="0">
                <a:solidFill>
                  <a:srgbClr val="475569"/>
                </a:solidFill>
                <a:latin typeface="Arial"/>
              </a:rPr>
              <a:t>discussion prompts</a:t>
            </a:r>
            <a:r>
              <a:rPr dirty="0">
                <a:solidFill>
                  <a:srgbClr val="475569"/>
                </a:solidFill>
                <a:latin typeface="Arial"/>
              </a:rPr>
              <a:t> into routine workflows.</a:t>
            </a:r>
            <a:endParaRPr lang="en-US" dirty="0">
              <a:solidFill>
                <a:srgbClr val="475569"/>
              </a:solidFill>
              <a:latin typeface="Arial"/>
              <a:cs typeface="Arial"/>
            </a:endParaRPr>
          </a:p>
          <a:p>
            <a:pPr marL="285750" indent="-285750">
              <a:lnSpc>
                <a:spcPts val="2025"/>
              </a:lnSpc>
              <a:buFont typeface="Arial"/>
              <a:buChar char="•"/>
            </a:pPr>
            <a:r>
              <a:rPr lang="en-US" dirty="0">
                <a:solidFill>
                  <a:srgbClr val="475569"/>
                </a:solidFill>
                <a:latin typeface="Arial"/>
                <a:cs typeface="Arial"/>
              </a:rPr>
              <a:t>Identify best teaching strategies for clinical AI complexity.</a:t>
            </a:r>
          </a:p>
          <a:p>
            <a:pPr marL="285750" indent="-285750">
              <a:lnSpc>
                <a:spcPts val="2025"/>
              </a:lnSpc>
              <a:buFont typeface="Arial"/>
              <a:buChar char="•"/>
            </a:pPr>
            <a:r>
              <a:rPr lang="en-US" dirty="0">
                <a:solidFill>
                  <a:srgbClr val="475569"/>
                </a:solidFill>
                <a:latin typeface="Arial"/>
                <a:cs typeface="Arial"/>
              </a:rPr>
              <a:t>Evaluate comfort and mastery</a:t>
            </a:r>
          </a:p>
          <a:p>
            <a:pPr marL="285750" indent="-285750">
              <a:lnSpc>
                <a:spcPts val="2025"/>
              </a:lnSpc>
              <a:buFont typeface="Arial"/>
              <a:buChar char="•"/>
            </a:pPr>
            <a:endParaRPr lang="en-US" dirty="0">
              <a:solidFill>
                <a:srgbClr val="475569"/>
              </a:solidFill>
              <a:latin typeface="Arial"/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F178A1-CD88-8C47-A60A-D0A68B936F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143" y="4601012"/>
            <a:ext cx="1935015" cy="193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180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E0C82-D4F4-414A-6284-E35C11358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6F4A2-FC3D-2A67-EBB5-1C55FBDC6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3195"/>
            <a:ext cx="10460736" cy="4684996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>
                <a:solidFill>
                  <a:srgbClr val="92D050"/>
                </a:solidFill>
              </a:rPr>
              <a:t>Ochsner Health</a:t>
            </a:r>
            <a:br>
              <a:rPr lang="en-US" sz="3200" dirty="0"/>
            </a:br>
            <a:br>
              <a:rPr lang="en-US" sz="3200" dirty="0">
                <a:solidFill>
                  <a:schemeClr val="accent6"/>
                </a:solidFill>
              </a:rPr>
            </a:br>
            <a:endParaRPr lang="en-US" sz="32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8547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ext Box 1300">
            <a:extLst>
              <a:ext uri="{FF2B5EF4-FFF2-40B4-BE49-F238E27FC236}">
                <a16:creationId xmlns:a16="http://schemas.microsoft.com/office/drawing/2014/main" id="{229FD995-DC55-1653-106F-7F61E5E8C5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5388" y="1007933"/>
            <a:ext cx="1562100" cy="67524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>
              <a:spcBef>
                <a:spcPct val="50000"/>
              </a:spcBef>
              <a:buNone/>
            </a:pPr>
            <a:endParaRPr lang="en-US" altLang="en-US" sz="1538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algn="ctr">
              <a:spcBef>
                <a:spcPct val="50000"/>
              </a:spcBef>
              <a:buNone/>
            </a:pPr>
            <a:endParaRPr lang="en-US" altLang="en-US" sz="75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algn="ctr">
              <a:spcBef>
                <a:spcPct val="50000"/>
              </a:spcBef>
              <a:buNone/>
            </a:pPr>
            <a:endParaRPr lang="en-US" altLang="en-US" sz="75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grpSp>
        <p:nvGrpSpPr>
          <p:cNvPr id="5128" name="Group 12">
            <a:extLst>
              <a:ext uri="{FF2B5EF4-FFF2-40B4-BE49-F238E27FC236}">
                <a16:creationId xmlns:a16="http://schemas.microsoft.com/office/drawing/2014/main" id="{6C9114F7-3015-785B-172A-6E45103180BA}"/>
              </a:ext>
            </a:extLst>
          </p:cNvPr>
          <p:cNvGrpSpPr>
            <a:grpSpLocks/>
          </p:cNvGrpSpPr>
          <p:nvPr/>
        </p:nvGrpSpPr>
        <p:grpSpPr bwMode="auto">
          <a:xfrm>
            <a:off x="1682852" y="1604469"/>
            <a:ext cx="2981899" cy="1644581"/>
            <a:chOff x="361188" y="3381152"/>
            <a:chExt cx="12390120" cy="16098778"/>
          </a:xfrm>
        </p:grpSpPr>
        <p:sp>
          <p:nvSpPr>
            <p:cNvPr id="5141" name="Text Box 13">
              <a:extLst>
                <a:ext uri="{FF2B5EF4-FFF2-40B4-BE49-F238E27FC236}">
                  <a16:creationId xmlns:a16="http://schemas.microsoft.com/office/drawing/2014/main" id="{D96C6336-C1D7-41B0-DEB0-AFAD0A7EFE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1188" y="3381152"/>
              <a:ext cx="12390120" cy="256089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defTabSz="3762375">
                <a:spcBef>
                  <a:spcPct val="20000"/>
                </a:spcBef>
                <a:buChar char="•"/>
                <a:defRPr sz="132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 defTabSz="3762375">
                <a:spcBef>
                  <a:spcPct val="20000"/>
                </a:spcBef>
                <a:buChar char="–"/>
                <a:defRPr sz="11500">
                  <a:solidFill>
                    <a:schemeClr val="tx1"/>
                  </a:solidFill>
                  <a:latin typeface="Georgia" panose="02040502050405020303" pitchFamily="18" charset="0"/>
                </a:defRPr>
              </a:lvl2pPr>
              <a:lvl3pPr marL="1143000" indent="-228600" defTabSz="3762375">
                <a:spcBef>
                  <a:spcPct val="20000"/>
                </a:spcBef>
                <a:buChar char="•"/>
                <a:defRPr sz="9900">
                  <a:solidFill>
                    <a:schemeClr val="tx1"/>
                  </a:solidFill>
                  <a:latin typeface="Georgia" panose="02040502050405020303" pitchFamily="18" charset="0"/>
                </a:defRPr>
              </a:lvl3pPr>
              <a:lvl4pPr marL="1600200" indent="-228600" defTabSz="3762375">
                <a:spcBef>
                  <a:spcPct val="20000"/>
                </a:spcBef>
                <a:buChar char="–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4pPr>
              <a:lvl5pPr marL="2057400" indent="-228600" defTabSz="3762375">
                <a:spcBef>
                  <a:spcPct val="20000"/>
                </a:spcBef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5pPr>
              <a:lvl6pPr marL="25146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6pPr>
              <a:lvl7pPr marL="29718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7pPr>
              <a:lvl8pPr marL="34290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8pPr>
              <a:lvl9pPr marL="38862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None/>
              </a:pPr>
              <a:r>
                <a:rPr lang="en-US" altLang="en-US" sz="1100" b="1" dirty="0">
                  <a:solidFill>
                    <a:prstClr val="white"/>
                  </a:solidFill>
                  <a:latin typeface="Calibri" panose="020F0502020204030204" pitchFamily="34" charset="0"/>
                </a:rPr>
                <a:t>Introduction: Background &amp; Context</a:t>
              </a:r>
            </a:p>
          </p:txBody>
        </p:sp>
        <p:sp>
          <p:nvSpPr>
            <p:cNvPr id="5142" name="Text Box 1283">
              <a:extLst>
                <a:ext uri="{FF2B5EF4-FFF2-40B4-BE49-F238E27FC236}">
                  <a16:creationId xmlns:a16="http://schemas.microsoft.com/office/drawing/2014/main" id="{58FAF043-DD48-479F-D8D5-7487452C42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414" y="5922236"/>
              <a:ext cx="12345660" cy="1355769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marL="457200" defTabSz="3762375">
                <a:spcBef>
                  <a:spcPct val="20000"/>
                </a:spcBef>
                <a:buChar char="•"/>
                <a:defRPr sz="132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 defTabSz="3762375">
                <a:spcBef>
                  <a:spcPct val="20000"/>
                </a:spcBef>
                <a:buChar char="–"/>
                <a:defRPr sz="11500">
                  <a:solidFill>
                    <a:schemeClr val="tx1"/>
                  </a:solidFill>
                  <a:latin typeface="Georgia" panose="02040502050405020303" pitchFamily="18" charset="0"/>
                </a:defRPr>
              </a:lvl2pPr>
              <a:lvl3pPr marL="1143000" indent="-228600" defTabSz="3762375">
                <a:spcBef>
                  <a:spcPct val="20000"/>
                </a:spcBef>
                <a:buChar char="•"/>
                <a:defRPr sz="9900">
                  <a:solidFill>
                    <a:schemeClr val="tx1"/>
                  </a:solidFill>
                  <a:latin typeface="Georgia" panose="02040502050405020303" pitchFamily="18" charset="0"/>
                </a:defRPr>
              </a:lvl3pPr>
              <a:lvl4pPr marL="1600200" indent="-228600" defTabSz="3762375">
                <a:spcBef>
                  <a:spcPct val="20000"/>
                </a:spcBef>
                <a:buChar char="–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4pPr>
              <a:lvl5pPr marL="2057400" indent="-228600" defTabSz="3762375">
                <a:spcBef>
                  <a:spcPct val="20000"/>
                </a:spcBef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5pPr>
              <a:lvl6pPr marL="25146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6pPr>
              <a:lvl7pPr marL="29718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7pPr>
              <a:lvl8pPr marL="34290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8pPr>
              <a:lvl9pPr marL="38862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9pPr>
            </a:lstStyle>
            <a:p>
              <a:pPr marL="0">
                <a:spcBef>
                  <a:spcPts val="0"/>
                </a:spcBef>
                <a:buNone/>
              </a:pPr>
              <a:r>
                <a:rPr lang="en-US" altLang="en-US" sz="700" dirty="0">
                  <a:solidFill>
                    <a:prstClr val="black"/>
                  </a:solidFill>
                  <a:latin typeface="Calibri" panose="020F0502020204030204" pitchFamily="34" charset="0"/>
                </a:rPr>
                <a:t>At Ochsner, our project goal is to create a unified, institution‑wide approach to faculty development that strengthens teaching quality and advances academic excellence across the Clinical Learning Environment (CLE). </a:t>
              </a:r>
            </a:p>
            <a:p>
              <a:pPr marL="0">
                <a:spcBef>
                  <a:spcPts val="0"/>
                </a:spcBef>
                <a:buNone/>
              </a:pPr>
              <a:endParaRPr lang="en-US" altLang="en-US" sz="700" dirty="0">
                <a:solidFill>
                  <a:prstClr val="black"/>
                </a:solidFill>
                <a:latin typeface="Calibri" panose="020F0502020204030204" pitchFamily="34" charset="0"/>
              </a:endParaRPr>
            </a:p>
            <a:p>
              <a:pPr marL="0">
                <a:spcBef>
                  <a:spcPts val="0"/>
                </a:spcBef>
                <a:buNone/>
              </a:pPr>
              <a:r>
                <a:rPr lang="en-US" altLang="en-US" sz="700" dirty="0">
                  <a:solidFill>
                    <a:prstClr val="black"/>
                  </a:solidFill>
                  <a:latin typeface="Calibri" panose="020F0502020204030204" pitchFamily="34" charset="0"/>
                </a:rPr>
                <a:t>By consolidating previously siloed efforts into a structured, measurable program, the initiative supports faculty in developing their educator identity, engaging in lifelong learning, and contributing meaningfully to a high‑performing clinical training culture. </a:t>
              </a:r>
            </a:p>
            <a:p>
              <a:pPr marL="0">
                <a:spcBef>
                  <a:spcPts val="0"/>
                </a:spcBef>
                <a:buNone/>
              </a:pPr>
              <a:endParaRPr lang="en-US" altLang="en-US" sz="700" dirty="0">
                <a:solidFill>
                  <a:prstClr val="black"/>
                </a:solidFill>
                <a:latin typeface="Calibri" panose="020F0502020204030204" pitchFamily="34" charset="0"/>
              </a:endParaRPr>
            </a:p>
            <a:p>
              <a:pPr marL="0">
                <a:spcBef>
                  <a:spcPts val="0"/>
                </a:spcBef>
                <a:buNone/>
              </a:pPr>
              <a:r>
                <a:rPr lang="en-US" altLang="en-US" sz="700" dirty="0">
                  <a:solidFill>
                    <a:prstClr val="black"/>
                  </a:solidFill>
                  <a:latin typeface="Calibri" panose="020F0502020204030204" pitchFamily="34" charset="0"/>
                </a:rPr>
                <a:t>Grounded in the ACGME Clinical Educator Milestones, the program integrates self‑reflection, mentorship, and evidence‑based teaching practices while aligning with broader institutional priorities. </a:t>
              </a:r>
              <a:endParaRPr lang="en-US" altLang="en-US" sz="750" dirty="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</p:grpSp>
      <p:pic>
        <p:nvPicPr>
          <p:cNvPr id="5133" name="Picture 6">
            <a:extLst>
              <a:ext uri="{FF2B5EF4-FFF2-40B4-BE49-F238E27FC236}">
                <a16:creationId xmlns:a16="http://schemas.microsoft.com/office/drawing/2014/main" id="{E8994AC5-520E-A41B-C7B4-19DD1AED77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0307" y="1254198"/>
            <a:ext cx="682567" cy="217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4" name="Picture 6">
            <a:extLst>
              <a:ext uri="{FF2B5EF4-FFF2-40B4-BE49-F238E27FC236}">
                <a16:creationId xmlns:a16="http://schemas.microsoft.com/office/drawing/2014/main" id="{95E61F0C-1462-42A7-4C6F-38F5ECB82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4354" y="963392"/>
            <a:ext cx="888518" cy="272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blue text on a white background&#10;&#10;AI-generated content may be incorrect.">
            <a:extLst>
              <a:ext uri="{FF2B5EF4-FFF2-40B4-BE49-F238E27FC236}">
                <a16:creationId xmlns:a16="http://schemas.microsoft.com/office/drawing/2014/main" id="{55A3E955-DA28-BB28-ABF0-6EAF566AD0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850" y="961558"/>
            <a:ext cx="1055424" cy="30697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40B1E05-273C-9CBD-7970-1B2D69338EFE}"/>
              </a:ext>
            </a:extLst>
          </p:cNvPr>
          <p:cNvSpPr txBox="1">
            <a:spLocks/>
          </p:cNvSpPr>
          <p:nvPr/>
        </p:nvSpPr>
        <p:spPr>
          <a:xfrm>
            <a:off x="1524000" y="894621"/>
            <a:ext cx="9144000" cy="253916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72BF44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 dirty="0">
                <a:solidFill>
                  <a:srgbClr val="4472C4">
                    <a:lumMod val="50000"/>
                  </a:srgbClr>
                </a:solidFill>
                <a:latin typeface="Arial"/>
              </a:rPr>
              <a:t>Optimizing the Clinical Learning Environment Through </a:t>
            </a:r>
            <a:br>
              <a:rPr lang="en-US" sz="1600" b="1" dirty="0">
                <a:solidFill>
                  <a:srgbClr val="4472C4">
                    <a:lumMod val="50000"/>
                  </a:srgbClr>
                </a:solidFill>
                <a:latin typeface="Arial"/>
              </a:rPr>
            </a:br>
            <a:r>
              <a:rPr lang="en-US" sz="1600" b="1" dirty="0">
                <a:solidFill>
                  <a:srgbClr val="4472C4">
                    <a:lumMod val="50000"/>
                  </a:srgbClr>
                </a:solidFill>
                <a:latin typeface="Arial"/>
              </a:rPr>
              <a:t>Structured Faculty Development</a:t>
            </a:r>
            <a:endParaRPr lang="en-US" sz="1600" dirty="0">
              <a:solidFill>
                <a:srgbClr val="4472C4">
                  <a:lumMod val="50000"/>
                </a:srgbClr>
              </a:solidFill>
              <a:latin typeface="Arial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1FD916-17E4-587D-BB4A-6CED603725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8274" y="1328993"/>
            <a:ext cx="675548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762375">
              <a:spcBef>
                <a:spcPct val="20000"/>
              </a:spcBef>
              <a:buChar char="•"/>
              <a:defRPr sz="125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09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78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78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8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8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8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78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1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Brittany Ducote, M.B.A.; Rajiv Gala, MD; Amy Lin, MD; Anna White, MD; Roneisha McLendon, MD; Donna Guidroz </a:t>
            </a:r>
          </a:p>
        </p:txBody>
      </p:sp>
      <p:sp>
        <p:nvSpPr>
          <p:cNvPr id="9" name="Text Box 1283">
            <a:extLst>
              <a:ext uri="{FF2B5EF4-FFF2-40B4-BE49-F238E27FC236}">
                <a16:creationId xmlns:a16="http://schemas.microsoft.com/office/drawing/2014/main" id="{29A777D0-4F83-EEBA-FCED-886B979A54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8201" y="3545017"/>
            <a:ext cx="2971201" cy="116955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marL="457200"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marL="0">
              <a:spcBef>
                <a:spcPts val="0"/>
              </a:spcBef>
              <a:buNone/>
            </a:pPr>
            <a:r>
              <a:rPr lang="en-US" altLang="en-US" sz="700" dirty="0">
                <a:solidFill>
                  <a:prstClr val="black"/>
                </a:solidFill>
                <a:latin typeface="Calibri" panose="020F0502020204030204" pitchFamily="34" charset="0"/>
              </a:rPr>
              <a:t>Through phased implementation the project aims to enhance teaching effectiveness, improve feedback and assessment practices, and foster a more inclusive, psychologically safe CLE. </a:t>
            </a:r>
          </a:p>
          <a:p>
            <a:pPr marL="0">
              <a:spcBef>
                <a:spcPts val="0"/>
              </a:spcBef>
              <a:buNone/>
            </a:pPr>
            <a:endParaRPr lang="en-US" altLang="en-US" sz="700" b="1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marL="0">
              <a:spcBef>
                <a:spcPts val="0"/>
              </a:spcBef>
              <a:buNone/>
            </a:pPr>
            <a:endParaRPr lang="en-US" altLang="en-US" sz="700" b="1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marL="0">
              <a:spcBef>
                <a:spcPts val="0"/>
              </a:spcBef>
              <a:buNone/>
            </a:pPr>
            <a:endParaRPr lang="en-US" altLang="en-US" sz="700" b="1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marL="0">
              <a:spcBef>
                <a:spcPts val="0"/>
              </a:spcBef>
              <a:buNone/>
            </a:pPr>
            <a:endParaRPr lang="en-US" altLang="en-US" sz="700" b="1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marL="0">
              <a:spcBef>
                <a:spcPts val="0"/>
              </a:spcBef>
              <a:buNone/>
            </a:pPr>
            <a:endParaRPr lang="en-US" altLang="en-US" sz="700" b="1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marL="0">
              <a:spcBef>
                <a:spcPts val="0"/>
              </a:spcBef>
              <a:buNone/>
            </a:pPr>
            <a:endParaRPr lang="en-US" altLang="en-US" sz="700" b="1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marL="0">
              <a:spcBef>
                <a:spcPts val="0"/>
              </a:spcBef>
              <a:buNone/>
            </a:pPr>
            <a:endParaRPr lang="en-US" altLang="en-US" sz="700" b="1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F32236D-1A08-BB71-98F9-33E804CD6762}"/>
              </a:ext>
            </a:extLst>
          </p:cNvPr>
          <p:cNvSpPr/>
          <p:nvPr/>
        </p:nvSpPr>
        <p:spPr>
          <a:xfrm>
            <a:off x="2049493" y="3936522"/>
            <a:ext cx="749923" cy="656753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E1E9E0-BD69-4EF7-0B97-68B2FCAC3F42}"/>
              </a:ext>
            </a:extLst>
          </p:cNvPr>
          <p:cNvSpPr txBox="1"/>
          <p:nvPr/>
        </p:nvSpPr>
        <p:spPr>
          <a:xfrm>
            <a:off x="2036249" y="4055179"/>
            <a:ext cx="763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>
                <a:solidFill>
                  <a:prstClr val="white"/>
                </a:solidFill>
                <a:latin typeface="Arial"/>
              </a:rPr>
              <a:t>Enhance teaching effectiveness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325E85E-613A-A459-0BBB-F876E7D96884}"/>
              </a:ext>
            </a:extLst>
          </p:cNvPr>
          <p:cNvSpPr/>
          <p:nvPr/>
        </p:nvSpPr>
        <p:spPr>
          <a:xfrm>
            <a:off x="2718593" y="3948453"/>
            <a:ext cx="749923" cy="656753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E40DC8-6C51-A7DB-EDC6-AA93F9DEA8FB}"/>
              </a:ext>
            </a:extLst>
          </p:cNvPr>
          <p:cNvSpPr txBox="1"/>
          <p:nvPr/>
        </p:nvSpPr>
        <p:spPr>
          <a:xfrm>
            <a:off x="2705349" y="4070787"/>
            <a:ext cx="763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>
                <a:solidFill>
                  <a:prstClr val="white"/>
                </a:solidFill>
                <a:latin typeface="Arial"/>
              </a:rPr>
              <a:t>Improve feedback and assessment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C596C4F-987B-2F95-4F94-545E458B655A}"/>
              </a:ext>
            </a:extLst>
          </p:cNvPr>
          <p:cNvSpPr/>
          <p:nvPr/>
        </p:nvSpPr>
        <p:spPr>
          <a:xfrm>
            <a:off x="3365582" y="3953560"/>
            <a:ext cx="749923" cy="656753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255F88B-51AA-23A8-A45F-D1D1F528FA8D}"/>
              </a:ext>
            </a:extLst>
          </p:cNvPr>
          <p:cNvSpPr txBox="1"/>
          <p:nvPr/>
        </p:nvSpPr>
        <p:spPr>
          <a:xfrm>
            <a:off x="3365582" y="4062625"/>
            <a:ext cx="763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>
                <a:solidFill>
                  <a:prstClr val="white"/>
                </a:solidFill>
                <a:latin typeface="Arial"/>
              </a:rPr>
              <a:t>Foster a more inclusive, psychologically safe CLE</a:t>
            </a:r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84F87DA3-3577-FCC7-0C66-2E7BA1F8D3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2" y="6725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  <a:latin typeface="Arial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8610A2F6-DB89-C2D2-1B85-60578ACFBB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1397" y="3151321"/>
            <a:ext cx="2447604" cy="1570401"/>
          </a:xfrm>
          <a:prstGeom prst="rect">
            <a:avLst/>
          </a:prstGeom>
        </p:spPr>
      </p:pic>
      <p:grpSp>
        <p:nvGrpSpPr>
          <p:cNvPr id="46" name="Group 12">
            <a:extLst>
              <a:ext uri="{FF2B5EF4-FFF2-40B4-BE49-F238E27FC236}">
                <a16:creationId xmlns:a16="http://schemas.microsoft.com/office/drawing/2014/main" id="{14944E22-0112-991C-24D8-95F66E6A8B6E}"/>
              </a:ext>
            </a:extLst>
          </p:cNvPr>
          <p:cNvGrpSpPr>
            <a:grpSpLocks/>
          </p:cNvGrpSpPr>
          <p:nvPr/>
        </p:nvGrpSpPr>
        <p:grpSpPr bwMode="auto">
          <a:xfrm>
            <a:off x="1677501" y="4673334"/>
            <a:ext cx="2981899" cy="782806"/>
            <a:chOff x="361188" y="3381152"/>
            <a:chExt cx="12390120" cy="7662875"/>
          </a:xfrm>
        </p:grpSpPr>
        <p:sp>
          <p:nvSpPr>
            <p:cNvPr id="47" name="Text Box 13">
              <a:extLst>
                <a:ext uri="{FF2B5EF4-FFF2-40B4-BE49-F238E27FC236}">
                  <a16:creationId xmlns:a16="http://schemas.microsoft.com/office/drawing/2014/main" id="{FE638089-5906-31DF-AFE4-11DC6478EF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1188" y="3381152"/>
              <a:ext cx="12390120" cy="256089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defTabSz="3762375">
                <a:spcBef>
                  <a:spcPct val="20000"/>
                </a:spcBef>
                <a:buChar char="•"/>
                <a:defRPr sz="132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 defTabSz="3762375">
                <a:spcBef>
                  <a:spcPct val="20000"/>
                </a:spcBef>
                <a:buChar char="–"/>
                <a:defRPr sz="11500">
                  <a:solidFill>
                    <a:schemeClr val="tx1"/>
                  </a:solidFill>
                  <a:latin typeface="Georgia" panose="02040502050405020303" pitchFamily="18" charset="0"/>
                </a:defRPr>
              </a:lvl2pPr>
              <a:lvl3pPr marL="1143000" indent="-228600" defTabSz="3762375">
                <a:spcBef>
                  <a:spcPct val="20000"/>
                </a:spcBef>
                <a:buChar char="•"/>
                <a:defRPr sz="9900">
                  <a:solidFill>
                    <a:schemeClr val="tx1"/>
                  </a:solidFill>
                  <a:latin typeface="Georgia" panose="02040502050405020303" pitchFamily="18" charset="0"/>
                </a:defRPr>
              </a:lvl3pPr>
              <a:lvl4pPr marL="1600200" indent="-228600" defTabSz="3762375">
                <a:spcBef>
                  <a:spcPct val="20000"/>
                </a:spcBef>
                <a:buChar char="–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4pPr>
              <a:lvl5pPr marL="2057400" indent="-228600" defTabSz="3762375">
                <a:spcBef>
                  <a:spcPct val="20000"/>
                </a:spcBef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5pPr>
              <a:lvl6pPr marL="25146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6pPr>
              <a:lvl7pPr marL="29718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7pPr>
              <a:lvl8pPr marL="34290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8pPr>
              <a:lvl9pPr marL="38862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None/>
              </a:pPr>
              <a:r>
                <a:rPr lang="en-US" altLang="en-US" sz="1100" b="1" dirty="0">
                  <a:solidFill>
                    <a:prstClr val="white"/>
                  </a:solidFill>
                  <a:latin typeface="Calibri" panose="020F0502020204030204" pitchFamily="34" charset="0"/>
                </a:rPr>
                <a:t>Alignment &amp; Organizational Priorities</a:t>
              </a:r>
            </a:p>
          </p:txBody>
        </p:sp>
        <p:sp>
          <p:nvSpPr>
            <p:cNvPr id="48" name="Text Box 1283">
              <a:extLst>
                <a:ext uri="{FF2B5EF4-FFF2-40B4-BE49-F238E27FC236}">
                  <a16:creationId xmlns:a16="http://schemas.microsoft.com/office/drawing/2014/main" id="{2879AC5C-E30F-0107-C218-E05A26B5EE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414" y="5922235"/>
              <a:ext cx="12345660" cy="512179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marL="457200" defTabSz="3762375">
                <a:spcBef>
                  <a:spcPct val="20000"/>
                </a:spcBef>
                <a:buChar char="•"/>
                <a:defRPr sz="132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 defTabSz="3762375">
                <a:spcBef>
                  <a:spcPct val="20000"/>
                </a:spcBef>
                <a:buChar char="–"/>
                <a:defRPr sz="11500">
                  <a:solidFill>
                    <a:schemeClr val="tx1"/>
                  </a:solidFill>
                  <a:latin typeface="Georgia" panose="02040502050405020303" pitchFamily="18" charset="0"/>
                </a:defRPr>
              </a:lvl2pPr>
              <a:lvl3pPr marL="1143000" indent="-228600" defTabSz="3762375">
                <a:spcBef>
                  <a:spcPct val="20000"/>
                </a:spcBef>
                <a:buChar char="•"/>
                <a:defRPr sz="9900">
                  <a:solidFill>
                    <a:schemeClr val="tx1"/>
                  </a:solidFill>
                  <a:latin typeface="Georgia" panose="02040502050405020303" pitchFamily="18" charset="0"/>
                </a:defRPr>
              </a:lvl3pPr>
              <a:lvl4pPr marL="1600200" indent="-228600" defTabSz="3762375">
                <a:spcBef>
                  <a:spcPct val="20000"/>
                </a:spcBef>
                <a:buChar char="–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4pPr>
              <a:lvl5pPr marL="2057400" indent="-228600" defTabSz="3762375">
                <a:spcBef>
                  <a:spcPct val="20000"/>
                </a:spcBef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5pPr>
              <a:lvl6pPr marL="25146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6pPr>
              <a:lvl7pPr marL="29718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7pPr>
              <a:lvl8pPr marL="34290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8pPr>
              <a:lvl9pPr marL="38862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9pPr>
            </a:lstStyle>
            <a:p>
              <a:pPr marL="0">
                <a:spcBef>
                  <a:spcPts val="0"/>
                </a:spcBef>
                <a:buNone/>
              </a:pPr>
              <a:r>
                <a:rPr lang="en-US" altLang="en-US" sz="700" dirty="0">
                  <a:solidFill>
                    <a:prstClr val="black"/>
                  </a:solidFill>
                  <a:latin typeface="Calibri" panose="020F0502020204030204" pitchFamily="34" charset="0"/>
                </a:rPr>
                <a:t>Our project is grounded in our organizational core values at Ochsner Health New Orleans. Striving for </a:t>
              </a:r>
              <a:r>
                <a:rPr lang="en-US" altLang="en-US" sz="700" b="1" dirty="0">
                  <a:solidFill>
                    <a:prstClr val="black"/>
                  </a:solidFill>
                  <a:latin typeface="Calibri" panose="020F0502020204030204" pitchFamily="34" charset="0"/>
                </a:rPr>
                <a:t>excellence</a:t>
              </a:r>
              <a:r>
                <a:rPr lang="en-US" altLang="en-US" sz="700" dirty="0">
                  <a:solidFill>
                    <a:prstClr val="black"/>
                  </a:solidFill>
                  <a:latin typeface="Calibri" panose="020F0502020204030204" pitchFamily="34" charset="0"/>
                </a:rPr>
                <a:t>, we aim for the highest standards in supporting the education and academic mission with a central focus on valuing our </a:t>
              </a:r>
              <a:r>
                <a:rPr lang="en-US" altLang="en-US" sz="700" b="1" dirty="0">
                  <a:solidFill>
                    <a:prstClr val="black"/>
                  </a:solidFill>
                  <a:latin typeface="Calibri" panose="020F0502020204030204" pitchFamily="34" charset="0"/>
                </a:rPr>
                <a:t>patients</a:t>
              </a:r>
              <a:r>
                <a:rPr lang="en-US" altLang="en-US" sz="700" dirty="0">
                  <a:solidFill>
                    <a:prstClr val="black"/>
                  </a:solidFill>
                  <a:latin typeface="Calibri" panose="020F0502020204030204" pitchFamily="34" charset="0"/>
                </a:rPr>
                <a:t> and providing </a:t>
              </a:r>
              <a:r>
                <a:rPr lang="en-US" altLang="en-US" sz="700" b="1" dirty="0">
                  <a:solidFill>
                    <a:prstClr val="black"/>
                  </a:solidFill>
                  <a:latin typeface="Calibri" panose="020F0502020204030204" pitchFamily="34" charset="0"/>
                </a:rPr>
                <a:t>compassionate care</a:t>
              </a:r>
              <a:r>
                <a:rPr lang="en-US" altLang="en-US" sz="700" dirty="0">
                  <a:solidFill>
                    <a:prstClr val="black"/>
                  </a:solidFill>
                  <a:latin typeface="Calibri" panose="020F0502020204030204" pitchFamily="34" charset="0"/>
                </a:rPr>
                <a:t>.</a:t>
              </a:r>
              <a:endParaRPr lang="en-US" altLang="en-US" sz="750" dirty="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</p:grpSp>
      <p:pic>
        <p:nvPicPr>
          <p:cNvPr id="1029" name="Picture 5" descr="Mission and Values | Ochsner LSU Health">
            <a:extLst>
              <a:ext uri="{FF2B5EF4-FFF2-40B4-BE49-F238E27FC236}">
                <a16:creationId xmlns:a16="http://schemas.microsoft.com/office/drawing/2014/main" id="{8700F6C9-E568-EDB1-3F10-B7BE42594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493" y="5399761"/>
            <a:ext cx="2062559" cy="397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 Box 13">
            <a:extLst>
              <a:ext uri="{FF2B5EF4-FFF2-40B4-BE49-F238E27FC236}">
                <a16:creationId xmlns:a16="http://schemas.microsoft.com/office/drawing/2014/main" id="{021EA215-E983-069D-D3C9-71002FC910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2852" y="3312560"/>
            <a:ext cx="2981899" cy="26161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anchor="ctr">
            <a:spAutoFit/>
          </a:bodyPr>
          <a:lstStyle>
            <a:lvl1pPr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>
              <a:spcBef>
                <a:spcPct val="50000"/>
              </a:spcBef>
              <a:buNone/>
            </a:pPr>
            <a:r>
              <a:rPr lang="en-US" altLang="en-US" sz="1100" b="1" dirty="0">
                <a:solidFill>
                  <a:prstClr val="white"/>
                </a:solidFill>
                <a:latin typeface="Calibri" panose="020F0502020204030204" pitchFamily="34" charset="0"/>
              </a:rPr>
              <a:t>Aim &amp; Objectives</a:t>
            </a:r>
          </a:p>
        </p:txBody>
      </p:sp>
      <p:sp>
        <p:nvSpPr>
          <p:cNvPr id="54" name="Text Box 1283">
            <a:extLst>
              <a:ext uri="{FF2B5EF4-FFF2-40B4-BE49-F238E27FC236}">
                <a16:creationId xmlns:a16="http://schemas.microsoft.com/office/drawing/2014/main" id="{3AC1BEA5-CA3B-613B-E6A2-0FEAA95CD8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4547" y="4981727"/>
            <a:ext cx="2723973" cy="75405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457200"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marL="171450" indent="-171450">
              <a:spcBef>
                <a:spcPts val="0"/>
              </a:spcBef>
            </a:pPr>
            <a:r>
              <a:rPr lang="en-US" altLang="en-US" sz="600" dirty="0">
                <a:solidFill>
                  <a:prstClr val="black"/>
                </a:solidFill>
                <a:latin typeface="Calibri" panose="020F0502020204030204" pitchFamily="34" charset="0"/>
              </a:rPr>
              <a:t>Increase faculty participation to at least 60% of eligible faculty by June 2027.</a:t>
            </a:r>
          </a:p>
          <a:p>
            <a:pPr marL="171450" indent="-171450">
              <a:spcBef>
                <a:spcPts val="0"/>
              </a:spcBef>
            </a:pPr>
            <a:r>
              <a:rPr lang="en-US" altLang="en-US" sz="600" dirty="0">
                <a:solidFill>
                  <a:prstClr val="black"/>
                </a:solidFill>
                <a:latin typeface="Calibri" panose="020F0502020204030204" pitchFamily="34" charset="0"/>
              </a:rPr>
              <a:t>Improve teaching effectiveness scores by 10% across UME/GME evaluations within the first year of implementation.</a:t>
            </a:r>
          </a:p>
          <a:p>
            <a:pPr marL="171450" indent="-171450">
              <a:spcBef>
                <a:spcPts val="0"/>
              </a:spcBef>
            </a:pPr>
            <a:r>
              <a:rPr lang="en-US" altLang="en-US" sz="600" dirty="0">
                <a:solidFill>
                  <a:prstClr val="black"/>
                </a:solidFill>
                <a:latin typeface="Calibri" panose="020F0502020204030204" pitchFamily="34" charset="0"/>
              </a:rPr>
              <a:t>Demonstrate milestone growth for at least 70% of participants between baseline and 12‑month follow‑up.</a:t>
            </a:r>
          </a:p>
          <a:p>
            <a:pPr marL="171450" indent="-171450">
              <a:spcBef>
                <a:spcPts val="0"/>
              </a:spcBef>
            </a:pPr>
            <a:r>
              <a:rPr lang="en-US" altLang="en-US" sz="600" dirty="0">
                <a:solidFill>
                  <a:prstClr val="black"/>
                </a:solidFill>
                <a:latin typeface="Calibri" panose="020F0502020204030204" pitchFamily="34" charset="0"/>
              </a:rPr>
              <a:t>Enhance CLE culture metrics (psychological safety, inclusivity, feedback quality) by 5–8% as measured through annual surveys</a:t>
            </a:r>
            <a:r>
              <a:rPr lang="en-US" altLang="en-US" sz="700" dirty="0">
                <a:solidFill>
                  <a:prstClr val="black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57" name="Text Box 1283">
            <a:extLst>
              <a:ext uri="{FF2B5EF4-FFF2-40B4-BE49-F238E27FC236}">
                <a16:creationId xmlns:a16="http://schemas.microsoft.com/office/drawing/2014/main" id="{99E104F7-5B09-D9B5-4753-5EA7ADFA3C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4666" y="1824954"/>
            <a:ext cx="2621066" cy="1384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marL="457200"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marL="457200" lvl="1" indent="-1714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en-US" sz="100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</a:p>
          <a:p>
            <a:pPr marL="457200" lvl="1" indent="-1714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en-US" sz="100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</a:p>
          <a:p>
            <a:pPr marL="285750" lvl="1" indent="0">
              <a:spcBef>
                <a:spcPts val="0"/>
              </a:spcBef>
              <a:buNone/>
            </a:pPr>
            <a:endParaRPr lang="en-US" altLang="en-US" sz="1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grpSp>
        <p:nvGrpSpPr>
          <p:cNvPr id="60" name="Group 12">
            <a:extLst>
              <a:ext uri="{FF2B5EF4-FFF2-40B4-BE49-F238E27FC236}">
                <a16:creationId xmlns:a16="http://schemas.microsoft.com/office/drawing/2014/main" id="{6B8FDBA9-BE77-DF2B-7361-F191EDE28BB4}"/>
              </a:ext>
            </a:extLst>
          </p:cNvPr>
          <p:cNvGrpSpPr>
            <a:grpSpLocks/>
          </p:cNvGrpSpPr>
          <p:nvPr/>
        </p:nvGrpSpPr>
        <p:grpSpPr bwMode="auto">
          <a:xfrm>
            <a:off x="4779843" y="1604469"/>
            <a:ext cx="2621066" cy="459641"/>
            <a:chOff x="361188" y="3381152"/>
            <a:chExt cx="12390120" cy="4499418"/>
          </a:xfrm>
        </p:grpSpPr>
        <p:sp>
          <p:nvSpPr>
            <p:cNvPr id="61" name="Text Box 13">
              <a:extLst>
                <a:ext uri="{FF2B5EF4-FFF2-40B4-BE49-F238E27FC236}">
                  <a16:creationId xmlns:a16="http://schemas.microsoft.com/office/drawing/2014/main" id="{ADDE08E8-0912-D1A4-89E4-A5CE24CCC6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1188" y="3381152"/>
              <a:ext cx="12390120" cy="256089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defTabSz="3762375">
                <a:spcBef>
                  <a:spcPct val="20000"/>
                </a:spcBef>
                <a:buChar char="•"/>
                <a:defRPr sz="132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 defTabSz="3762375">
                <a:spcBef>
                  <a:spcPct val="20000"/>
                </a:spcBef>
                <a:buChar char="–"/>
                <a:defRPr sz="11500">
                  <a:solidFill>
                    <a:schemeClr val="tx1"/>
                  </a:solidFill>
                  <a:latin typeface="Georgia" panose="02040502050405020303" pitchFamily="18" charset="0"/>
                </a:defRPr>
              </a:lvl2pPr>
              <a:lvl3pPr marL="1143000" indent="-228600" defTabSz="3762375">
                <a:spcBef>
                  <a:spcPct val="20000"/>
                </a:spcBef>
                <a:buChar char="•"/>
                <a:defRPr sz="9900">
                  <a:solidFill>
                    <a:schemeClr val="tx1"/>
                  </a:solidFill>
                  <a:latin typeface="Georgia" panose="02040502050405020303" pitchFamily="18" charset="0"/>
                </a:defRPr>
              </a:lvl3pPr>
              <a:lvl4pPr marL="1600200" indent="-228600" defTabSz="3762375">
                <a:spcBef>
                  <a:spcPct val="20000"/>
                </a:spcBef>
                <a:buChar char="–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4pPr>
              <a:lvl5pPr marL="2057400" indent="-228600" defTabSz="3762375">
                <a:spcBef>
                  <a:spcPct val="20000"/>
                </a:spcBef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5pPr>
              <a:lvl6pPr marL="25146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6pPr>
              <a:lvl7pPr marL="29718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7pPr>
              <a:lvl8pPr marL="34290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8pPr>
              <a:lvl9pPr marL="38862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None/>
              </a:pPr>
              <a:r>
                <a:rPr lang="en-US" altLang="en-US" sz="1100" b="1" dirty="0">
                  <a:solidFill>
                    <a:prstClr val="white"/>
                  </a:solidFill>
                  <a:latin typeface="Calibri" panose="020F0502020204030204" pitchFamily="34" charset="0"/>
                </a:rPr>
                <a:t>Methods: Interventions</a:t>
              </a:r>
            </a:p>
          </p:txBody>
        </p:sp>
        <p:sp>
          <p:nvSpPr>
            <p:cNvPr id="62" name="Text Box 1283">
              <a:extLst>
                <a:ext uri="{FF2B5EF4-FFF2-40B4-BE49-F238E27FC236}">
                  <a16:creationId xmlns:a16="http://schemas.microsoft.com/office/drawing/2014/main" id="{6C4DF2C4-3E8D-C244-C441-9C17109607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415" y="5922235"/>
              <a:ext cx="12345661" cy="195833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marL="457200" defTabSz="3762375">
                <a:spcBef>
                  <a:spcPct val="20000"/>
                </a:spcBef>
                <a:buChar char="•"/>
                <a:defRPr sz="132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 defTabSz="3762375">
                <a:spcBef>
                  <a:spcPct val="20000"/>
                </a:spcBef>
                <a:buChar char="–"/>
                <a:defRPr sz="11500">
                  <a:solidFill>
                    <a:schemeClr val="tx1"/>
                  </a:solidFill>
                  <a:latin typeface="Georgia" panose="02040502050405020303" pitchFamily="18" charset="0"/>
                </a:defRPr>
              </a:lvl2pPr>
              <a:lvl3pPr marL="1143000" indent="-228600" defTabSz="3762375">
                <a:spcBef>
                  <a:spcPct val="20000"/>
                </a:spcBef>
                <a:buChar char="•"/>
                <a:defRPr sz="9900">
                  <a:solidFill>
                    <a:schemeClr val="tx1"/>
                  </a:solidFill>
                  <a:latin typeface="Georgia" panose="02040502050405020303" pitchFamily="18" charset="0"/>
                </a:defRPr>
              </a:lvl3pPr>
              <a:lvl4pPr marL="1600200" indent="-228600" defTabSz="3762375">
                <a:spcBef>
                  <a:spcPct val="20000"/>
                </a:spcBef>
                <a:buChar char="–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4pPr>
              <a:lvl5pPr marL="2057400" indent="-228600" defTabSz="3762375">
                <a:spcBef>
                  <a:spcPct val="20000"/>
                </a:spcBef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5pPr>
              <a:lvl6pPr marL="25146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6pPr>
              <a:lvl7pPr marL="29718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7pPr>
              <a:lvl8pPr marL="34290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8pPr>
              <a:lvl9pPr marL="38862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9pPr>
            </a:lstStyle>
            <a:p>
              <a:pPr marL="0">
                <a:spcBef>
                  <a:spcPts val="0"/>
                </a:spcBef>
                <a:buNone/>
              </a:pPr>
              <a:r>
                <a:rPr lang="en-US" altLang="en-US" sz="700" dirty="0">
                  <a:solidFill>
                    <a:prstClr val="black"/>
                  </a:solidFill>
                  <a:latin typeface="Calibri" panose="020F0502020204030204" pitchFamily="34" charset="0"/>
                </a:rPr>
                <a:t> </a:t>
              </a:r>
              <a:endParaRPr lang="en-US" altLang="en-US" sz="750" dirty="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63" name="Group 12">
            <a:extLst>
              <a:ext uri="{FF2B5EF4-FFF2-40B4-BE49-F238E27FC236}">
                <a16:creationId xmlns:a16="http://schemas.microsoft.com/office/drawing/2014/main" id="{7EF1BCCC-7AA7-A2A8-A4DD-7DEE358A66AA}"/>
              </a:ext>
            </a:extLst>
          </p:cNvPr>
          <p:cNvGrpSpPr>
            <a:grpSpLocks/>
          </p:cNvGrpSpPr>
          <p:nvPr/>
        </p:nvGrpSpPr>
        <p:grpSpPr bwMode="auto">
          <a:xfrm>
            <a:off x="7526704" y="1599709"/>
            <a:ext cx="2981899" cy="459641"/>
            <a:chOff x="361188" y="3381152"/>
            <a:chExt cx="12390120" cy="4499418"/>
          </a:xfrm>
        </p:grpSpPr>
        <p:sp>
          <p:nvSpPr>
            <p:cNvPr id="4096" name="Text Box 13">
              <a:extLst>
                <a:ext uri="{FF2B5EF4-FFF2-40B4-BE49-F238E27FC236}">
                  <a16:creationId xmlns:a16="http://schemas.microsoft.com/office/drawing/2014/main" id="{4023591E-50AA-2929-38BF-0BB4424075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1188" y="3381152"/>
              <a:ext cx="12390120" cy="256089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defTabSz="3762375">
                <a:spcBef>
                  <a:spcPct val="20000"/>
                </a:spcBef>
                <a:buChar char="•"/>
                <a:defRPr sz="132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 defTabSz="3762375">
                <a:spcBef>
                  <a:spcPct val="20000"/>
                </a:spcBef>
                <a:buChar char="–"/>
                <a:defRPr sz="11500">
                  <a:solidFill>
                    <a:schemeClr val="tx1"/>
                  </a:solidFill>
                  <a:latin typeface="Georgia" panose="02040502050405020303" pitchFamily="18" charset="0"/>
                </a:defRPr>
              </a:lvl2pPr>
              <a:lvl3pPr marL="1143000" indent="-228600" defTabSz="3762375">
                <a:spcBef>
                  <a:spcPct val="20000"/>
                </a:spcBef>
                <a:buChar char="•"/>
                <a:defRPr sz="9900">
                  <a:solidFill>
                    <a:schemeClr val="tx1"/>
                  </a:solidFill>
                  <a:latin typeface="Georgia" panose="02040502050405020303" pitchFamily="18" charset="0"/>
                </a:defRPr>
              </a:lvl3pPr>
              <a:lvl4pPr marL="1600200" indent="-228600" defTabSz="3762375">
                <a:spcBef>
                  <a:spcPct val="20000"/>
                </a:spcBef>
                <a:buChar char="–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4pPr>
              <a:lvl5pPr marL="2057400" indent="-228600" defTabSz="3762375">
                <a:spcBef>
                  <a:spcPct val="20000"/>
                </a:spcBef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5pPr>
              <a:lvl6pPr marL="25146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6pPr>
              <a:lvl7pPr marL="29718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7pPr>
              <a:lvl8pPr marL="34290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8pPr>
              <a:lvl9pPr marL="38862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None/>
              </a:pPr>
              <a:r>
                <a:rPr lang="en-US" altLang="en-US" sz="1100" b="1" dirty="0">
                  <a:solidFill>
                    <a:prstClr val="white"/>
                  </a:solidFill>
                  <a:latin typeface="Calibri" panose="020F0502020204030204" pitchFamily="34" charset="0"/>
                </a:rPr>
                <a:t>Results: Preliminary</a:t>
              </a:r>
            </a:p>
          </p:txBody>
        </p:sp>
        <p:sp>
          <p:nvSpPr>
            <p:cNvPr id="4097" name="Text Box 1283">
              <a:extLst>
                <a:ext uri="{FF2B5EF4-FFF2-40B4-BE49-F238E27FC236}">
                  <a16:creationId xmlns:a16="http://schemas.microsoft.com/office/drawing/2014/main" id="{6D108688-C688-FB3C-CC6A-18081B1259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414" y="5922235"/>
              <a:ext cx="12345660" cy="195833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marL="457200" defTabSz="3762375">
                <a:spcBef>
                  <a:spcPct val="20000"/>
                </a:spcBef>
                <a:buChar char="•"/>
                <a:defRPr sz="132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 defTabSz="3762375">
                <a:spcBef>
                  <a:spcPct val="20000"/>
                </a:spcBef>
                <a:buChar char="–"/>
                <a:defRPr sz="11500">
                  <a:solidFill>
                    <a:schemeClr val="tx1"/>
                  </a:solidFill>
                  <a:latin typeface="Georgia" panose="02040502050405020303" pitchFamily="18" charset="0"/>
                </a:defRPr>
              </a:lvl2pPr>
              <a:lvl3pPr marL="1143000" indent="-228600" defTabSz="3762375">
                <a:spcBef>
                  <a:spcPct val="20000"/>
                </a:spcBef>
                <a:buChar char="•"/>
                <a:defRPr sz="9900">
                  <a:solidFill>
                    <a:schemeClr val="tx1"/>
                  </a:solidFill>
                  <a:latin typeface="Georgia" panose="02040502050405020303" pitchFamily="18" charset="0"/>
                </a:defRPr>
              </a:lvl3pPr>
              <a:lvl4pPr marL="1600200" indent="-228600" defTabSz="3762375">
                <a:spcBef>
                  <a:spcPct val="20000"/>
                </a:spcBef>
                <a:buChar char="–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4pPr>
              <a:lvl5pPr marL="2057400" indent="-228600" defTabSz="3762375">
                <a:spcBef>
                  <a:spcPct val="20000"/>
                </a:spcBef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5pPr>
              <a:lvl6pPr marL="25146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6pPr>
              <a:lvl7pPr marL="29718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7pPr>
              <a:lvl8pPr marL="34290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8pPr>
              <a:lvl9pPr marL="38862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9pPr>
            </a:lstStyle>
            <a:p>
              <a:pPr marL="0">
                <a:spcBef>
                  <a:spcPts val="0"/>
                </a:spcBef>
                <a:buNone/>
              </a:pPr>
              <a:r>
                <a:rPr lang="en-US" altLang="en-US" sz="700" dirty="0">
                  <a:solidFill>
                    <a:prstClr val="black"/>
                  </a:solidFill>
                  <a:latin typeface="Calibri" panose="020F0502020204030204" pitchFamily="34" charset="0"/>
                </a:rPr>
                <a:t>   </a:t>
              </a:r>
            </a:p>
          </p:txBody>
        </p:sp>
      </p:grpSp>
      <p:sp>
        <p:nvSpPr>
          <p:cNvPr id="4098" name="Rectangle: Rounded Corners 4097">
            <a:extLst>
              <a:ext uri="{FF2B5EF4-FFF2-40B4-BE49-F238E27FC236}">
                <a16:creationId xmlns:a16="http://schemas.microsoft.com/office/drawing/2014/main" id="{4ED40AB5-491C-037F-9248-C3765F9C60C3}"/>
              </a:ext>
            </a:extLst>
          </p:cNvPr>
          <p:cNvSpPr/>
          <p:nvPr/>
        </p:nvSpPr>
        <p:spPr>
          <a:xfrm>
            <a:off x="4784545" y="1885238"/>
            <a:ext cx="2580268" cy="28973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>
                <a:solidFill>
                  <a:prstClr val="black"/>
                </a:solidFill>
                <a:latin typeface="Arial"/>
              </a:rPr>
              <a:t>Phase 1: Final Prep (Jan–Jun 2026) </a:t>
            </a:r>
            <a:r>
              <a:rPr lang="en-US" sz="600" dirty="0">
                <a:solidFill>
                  <a:prstClr val="black"/>
                </a:solidFill>
                <a:latin typeface="Arial"/>
              </a:rPr>
              <a:t>— Finalize curriculum materials, secure facilitators, and establish baseline measurement tools. </a:t>
            </a:r>
          </a:p>
        </p:txBody>
      </p:sp>
      <p:sp>
        <p:nvSpPr>
          <p:cNvPr id="4102" name="Rectangle: Rounded Corners 4101">
            <a:extLst>
              <a:ext uri="{FF2B5EF4-FFF2-40B4-BE49-F238E27FC236}">
                <a16:creationId xmlns:a16="http://schemas.microsoft.com/office/drawing/2014/main" id="{BBA7A58A-BFA7-3BCB-AB34-29E6AA08C387}"/>
              </a:ext>
            </a:extLst>
          </p:cNvPr>
          <p:cNvSpPr/>
          <p:nvPr/>
        </p:nvSpPr>
        <p:spPr>
          <a:xfrm>
            <a:off x="4774666" y="2192002"/>
            <a:ext cx="2580268" cy="28973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>
                <a:solidFill>
                  <a:prstClr val="black"/>
                </a:solidFill>
                <a:latin typeface="Arial"/>
              </a:rPr>
              <a:t>Phase 2: Curriculum Launch (Jul–Dec 2026) </a:t>
            </a:r>
            <a:r>
              <a:rPr lang="en-US" sz="600" dirty="0">
                <a:solidFill>
                  <a:prstClr val="black"/>
                </a:solidFill>
                <a:latin typeface="Arial"/>
              </a:rPr>
              <a:t>— Launch all three arms (Resident as Teacher, Clinical Educator Series, Academic Leader Coaching Program) and begin initial data collection.</a:t>
            </a:r>
          </a:p>
        </p:txBody>
      </p:sp>
      <p:sp>
        <p:nvSpPr>
          <p:cNvPr id="4103" name="Rectangle: Rounded Corners 4102">
            <a:extLst>
              <a:ext uri="{FF2B5EF4-FFF2-40B4-BE49-F238E27FC236}">
                <a16:creationId xmlns:a16="http://schemas.microsoft.com/office/drawing/2014/main" id="{6C9BE6E1-36DC-5C21-AEC7-0EA270F26CD8}"/>
              </a:ext>
            </a:extLst>
          </p:cNvPr>
          <p:cNvSpPr/>
          <p:nvPr/>
        </p:nvSpPr>
        <p:spPr>
          <a:xfrm>
            <a:off x="4774666" y="2504353"/>
            <a:ext cx="2580268" cy="28973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>
                <a:solidFill>
                  <a:prstClr val="black"/>
                </a:solidFill>
                <a:latin typeface="Arial"/>
              </a:rPr>
              <a:t>Phase 3: Pilot Refinement &amp; Expansion (Jan–Jun 2027) </a:t>
            </a:r>
            <a:r>
              <a:rPr lang="en-US" sz="600" dirty="0">
                <a:solidFill>
                  <a:prstClr val="black"/>
                </a:solidFill>
                <a:latin typeface="Arial"/>
              </a:rPr>
              <a:t>— Evaluate early implementation, refine modules using feedback, and expand participation across programs.</a:t>
            </a:r>
          </a:p>
        </p:txBody>
      </p:sp>
      <p:sp>
        <p:nvSpPr>
          <p:cNvPr id="4104" name="Rectangle: Rounded Corners 4103">
            <a:extLst>
              <a:ext uri="{FF2B5EF4-FFF2-40B4-BE49-F238E27FC236}">
                <a16:creationId xmlns:a16="http://schemas.microsoft.com/office/drawing/2014/main" id="{A3200876-4DC9-E946-C5FA-D7795737F899}"/>
              </a:ext>
            </a:extLst>
          </p:cNvPr>
          <p:cNvSpPr/>
          <p:nvPr/>
        </p:nvSpPr>
        <p:spPr>
          <a:xfrm>
            <a:off x="4784545" y="2817942"/>
            <a:ext cx="2580268" cy="28973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>
                <a:solidFill>
                  <a:prstClr val="black"/>
                </a:solidFill>
                <a:latin typeface="Arial"/>
              </a:rPr>
              <a:t>Phase 4: Full Institutional Integration (Jul 2027–Jun 2028) </a:t>
            </a:r>
            <a:r>
              <a:rPr lang="en-US" sz="600" dirty="0">
                <a:solidFill>
                  <a:prstClr val="black"/>
                </a:solidFill>
                <a:latin typeface="Arial"/>
              </a:rPr>
              <a:t>— Embed curriculum components into routine faculty development expectations and into GME/UME evaluation systems.</a:t>
            </a:r>
          </a:p>
        </p:txBody>
      </p:sp>
      <p:sp>
        <p:nvSpPr>
          <p:cNvPr id="4106" name="Text Box 13">
            <a:extLst>
              <a:ext uri="{FF2B5EF4-FFF2-40B4-BE49-F238E27FC236}">
                <a16:creationId xmlns:a16="http://schemas.microsoft.com/office/drawing/2014/main" id="{37E68F3D-1313-9666-E2F3-C4B6F84EE2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0145" y="4732337"/>
            <a:ext cx="2551745" cy="26161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lvl1pPr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>
              <a:spcBef>
                <a:spcPct val="50000"/>
              </a:spcBef>
              <a:buNone/>
            </a:pPr>
            <a:r>
              <a:rPr lang="en-US" altLang="en-US" sz="1100" b="1" dirty="0">
                <a:solidFill>
                  <a:prstClr val="white"/>
                </a:solidFill>
                <a:latin typeface="Calibri" panose="020F0502020204030204" pitchFamily="34" charset="0"/>
              </a:rPr>
              <a:t>Methods: Measures/Metrics</a:t>
            </a:r>
          </a:p>
        </p:txBody>
      </p:sp>
      <p:grpSp>
        <p:nvGrpSpPr>
          <p:cNvPr id="4107" name="Group 12">
            <a:extLst>
              <a:ext uri="{FF2B5EF4-FFF2-40B4-BE49-F238E27FC236}">
                <a16:creationId xmlns:a16="http://schemas.microsoft.com/office/drawing/2014/main" id="{204C644F-F81C-9B2C-AA8C-027610EE8B5D}"/>
              </a:ext>
            </a:extLst>
          </p:cNvPr>
          <p:cNvGrpSpPr>
            <a:grpSpLocks/>
          </p:cNvGrpSpPr>
          <p:nvPr/>
        </p:nvGrpSpPr>
        <p:grpSpPr bwMode="auto">
          <a:xfrm>
            <a:off x="7529466" y="4233060"/>
            <a:ext cx="2981899" cy="1552248"/>
            <a:chOff x="361188" y="3381152"/>
            <a:chExt cx="12390120" cy="15194931"/>
          </a:xfrm>
        </p:grpSpPr>
        <p:sp>
          <p:nvSpPr>
            <p:cNvPr id="4108" name="Text Box 13">
              <a:extLst>
                <a:ext uri="{FF2B5EF4-FFF2-40B4-BE49-F238E27FC236}">
                  <a16:creationId xmlns:a16="http://schemas.microsoft.com/office/drawing/2014/main" id="{015D7E1A-1826-F113-FE5E-72BEDC86BE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1188" y="3381152"/>
              <a:ext cx="12390120" cy="256089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defTabSz="3762375">
                <a:spcBef>
                  <a:spcPct val="20000"/>
                </a:spcBef>
                <a:buChar char="•"/>
                <a:defRPr sz="132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 defTabSz="3762375">
                <a:spcBef>
                  <a:spcPct val="20000"/>
                </a:spcBef>
                <a:buChar char="–"/>
                <a:defRPr sz="11500">
                  <a:solidFill>
                    <a:schemeClr val="tx1"/>
                  </a:solidFill>
                  <a:latin typeface="Georgia" panose="02040502050405020303" pitchFamily="18" charset="0"/>
                </a:defRPr>
              </a:lvl2pPr>
              <a:lvl3pPr marL="1143000" indent="-228600" defTabSz="3762375">
                <a:spcBef>
                  <a:spcPct val="20000"/>
                </a:spcBef>
                <a:buChar char="•"/>
                <a:defRPr sz="9900">
                  <a:solidFill>
                    <a:schemeClr val="tx1"/>
                  </a:solidFill>
                  <a:latin typeface="Georgia" panose="02040502050405020303" pitchFamily="18" charset="0"/>
                </a:defRPr>
              </a:lvl3pPr>
              <a:lvl4pPr marL="1600200" indent="-228600" defTabSz="3762375">
                <a:spcBef>
                  <a:spcPct val="20000"/>
                </a:spcBef>
                <a:buChar char="–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4pPr>
              <a:lvl5pPr marL="2057400" indent="-228600" defTabSz="3762375">
                <a:spcBef>
                  <a:spcPct val="20000"/>
                </a:spcBef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5pPr>
              <a:lvl6pPr marL="25146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6pPr>
              <a:lvl7pPr marL="29718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7pPr>
              <a:lvl8pPr marL="34290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8pPr>
              <a:lvl9pPr marL="38862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None/>
              </a:pPr>
              <a:r>
                <a:rPr lang="en-US" altLang="en-US" sz="1100" b="1" dirty="0">
                  <a:solidFill>
                    <a:prstClr val="white"/>
                  </a:solidFill>
                  <a:latin typeface="Calibri" panose="020F0502020204030204" pitchFamily="34" charset="0"/>
                </a:rPr>
                <a:t>Discussion</a:t>
              </a:r>
            </a:p>
          </p:txBody>
        </p:sp>
        <p:sp>
          <p:nvSpPr>
            <p:cNvPr id="4109" name="Text Box 1283">
              <a:extLst>
                <a:ext uri="{FF2B5EF4-FFF2-40B4-BE49-F238E27FC236}">
                  <a16:creationId xmlns:a16="http://schemas.microsoft.com/office/drawing/2014/main" id="{A66663A0-43AC-3807-8BB8-9952F5579B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414" y="5922235"/>
              <a:ext cx="12345660" cy="126538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marL="457200" defTabSz="3762375">
                <a:spcBef>
                  <a:spcPct val="20000"/>
                </a:spcBef>
                <a:buChar char="•"/>
                <a:defRPr sz="132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 defTabSz="3762375">
                <a:spcBef>
                  <a:spcPct val="20000"/>
                </a:spcBef>
                <a:buChar char="–"/>
                <a:defRPr sz="11500">
                  <a:solidFill>
                    <a:schemeClr val="tx1"/>
                  </a:solidFill>
                  <a:latin typeface="Georgia" panose="02040502050405020303" pitchFamily="18" charset="0"/>
                </a:defRPr>
              </a:lvl2pPr>
              <a:lvl3pPr marL="1143000" indent="-228600" defTabSz="3762375">
                <a:spcBef>
                  <a:spcPct val="20000"/>
                </a:spcBef>
                <a:buChar char="•"/>
                <a:defRPr sz="9900">
                  <a:solidFill>
                    <a:schemeClr val="tx1"/>
                  </a:solidFill>
                  <a:latin typeface="Georgia" panose="02040502050405020303" pitchFamily="18" charset="0"/>
                </a:defRPr>
              </a:lvl3pPr>
              <a:lvl4pPr marL="1600200" indent="-228600" defTabSz="3762375">
                <a:spcBef>
                  <a:spcPct val="20000"/>
                </a:spcBef>
                <a:buChar char="–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4pPr>
              <a:lvl5pPr marL="2057400" indent="-228600" defTabSz="3762375">
                <a:spcBef>
                  <a:spcPct val="20000"/>
                </a:spcBef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5pPr>
              <a:lvl6pPr marL="25146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6pPr>
              <a:lvl7pPr marL="29718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7pPr>
              <a:lvl8pPr marL="34290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8pPr>
              <a:lvl9pPr marL="38862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9pPr>
            </a:lstStyle>
            <a:p>
              <a:pPr marL="0">
                <a:spcBef>
                  <a:spcPts val="0"/>
                </a:spcBef>
                <a:buNone/>
              </a:pPr>
              <a:r>
                <a:rPr lang="en-US" altLang="en-US" sz="600" b="1" dirty="0">
                  <a:solidFill>
                    <a:prstClr val="black"/>
                  </a:solidFill>
                  <a:latin typeface="Calibri" panose="020F0502020204030204" pitchFamily="34" charset="0"/>
                </a:rPr>
                <a:t>Critical Next Steps</a:t>
              </a:r>
            </a:p>
            <a:p>
              <a:pPr marL="171450" indent="-171450">
                <a:spcBef>
                  <a:spcPts val="0"/>
                </a:spcBef>
              </a:pPr>
              <a:r>
                <a:rPr lang="en-US" altLang="en-US" sz="600" dirty="0">
                  <a:solidFill>
                    <a:prstClr val="black"/>
                  </a:solidFill>
                  <a:latin typeface="Calibri" panose="020F0502020204030204" pitchFamily="34" charset="0"/>
                </a:rPr>
                <a:t>Finalize curriculum materials and rollout logistics for July 1, 2026</a:t>
              </a:r>
            </a:p>
            <a:p>
              <a:pPr marL="171450" indent="-171450">
                <a:spcBef>
                  <a:spcPts val="0"/>
                </a:spcBef>
              </a:pPr>
              <a:r>
                <a:rPr lang="en-US" altLang="en-US" sz="600" dirty="0">
                  <a:solidFill>
                    <a:prstClr val="black"/>
                  </a:solidFill>
                  <a:latin typeface="Calibri" panose="020F0502020204030204" pitchFamily="34" charset="0"/>
                </a:rPr>
                <a:t>Complete IRB determination and prep data‑collection tools</a:t>
              </a:r>
            </a:p>
            <a:p>
              <a:pPr marL="171450" indent="-171450">
                <a:spcBef>
                  <a:spcPts val="0"/>
                </a:spcBef>
              </a:pPr>
              <a:r>
                <a:rPr lang="en-US" altLang="en-US" sz="600" dirty="0">
                  <a:solidFill>
                    <a:prstClr val="black"/>
                  </a:solidFill>
                  <a:latin typeface="Calibri" panose="020F0502020204030204" pitchFamily="34" charset="0"/>
                </a:rPr>
                <a:t>Identify facilitators and departmental champions</a:t>
              </a:r>
            </a:p>
            <a:p>
              <a:pPr marL="171450" indent="-171450">
                <a:spcBef>
                  <a:spcPts val="0"/>
                </a:spcBef>
              </a:pPr>
              <a:r>
                <a:rPr lang="en-US" altLang="en-US" sz="600" dirty="0">
                  <a:solidFill>
                    <a:prstClr val="black"/>
                  </a:solidFill>
                  <a:latin typeface="Calibri" panose="020F0502020204030204" pitchFamily="34" charset="0"/>
                </a:rPr>
                <a:t>Launch communication plan and onboarding for faculty/residents</a:t>
              </a:r>
            </a:p>
            <a:p>
              <a:pPr marL="171450" indent="-171450">
                <a:spcBef>
                  <a:spcPts val="0"/>
                </a:spcBef>
              </a:pPr>
              <a:r>
                <a:rPr lang="en-US" altLang="en-US" sz="600" dirty="0">
                  <a:solidFill>
                    <a:prstClr val="black"/>
                  </a:solidFill>
                  <a:latin typeface="Calibri" panose="020F0502020204030204" pitchFamily="34" charset="0"/>
                </a:rPr>
                <a:t>Begin baseline measurements for engagement and educator milestones</a:t>
              </a:r>
            </a:p>
            <a:p>
              <a:pPr marL="0">
                <a:spcBef>
                  <a:spcPts val="0"/>
                </a:spcBef>
                <a:buNone/>
              </a:pPr>
              <a:endParaRPr lang="en-US" altLang="en-US" sz="600" dirty="0">
                <a:solidFill>
                  <a:prstClr val="black"/>
                </a:solidFill>
                <a:latin typeface="Calibri" panose="020F0502020204030204" pitchFamily="34" charset="0"/>
              </a:endParaRPr>
            </a:p>
            <a:p>
              <a:pPr marL="0">
                <a:spcBef>
                  <a:spcPts val="0"/>
                </a:spcBef>
                <a:buNone/>
              </a:pPr>
              <a:r>
                <a:rPr lang="en-US" altLang="en-US" sz="600" b="1" dirty="0">
                  <a:solidFill>
                    <a:prstClr val="black"/>
                  </a:solidFill>
                  <a:latin typeface="Calibri" panose="020F0502020204030204" pitchFamily="34" charset="0"/>
                </a:rPr>
                <a:t>Current Challenges / Areas for Input</a:t>
              </a:r>
            </a:p>
            <a:p>
              <a:pPr marL="171450" indent="-171450">
                <a:spcBef>
                  <a:spcPts val="0"/>
                </a:spcBef>
              </a:pPr>
              <a:r>
                <a:rPr lang="en-US" altLang="en-US" sz="600" dirty="0">
                  <a:solidFill>
                    <a:prstClr val="black"/>
                  </a:solidFill>
                  <a:latin typeface="Calibri" panose="020F0502020204030204" pitchFamily="34" charset="0"/>
                </a:rPr>
                <a:t>Selecting the most effective delivery format(s) for busy clinical faculty</a:t>
              </a:r>
            </a:p>
            <a:p>
              <a:pPr marL="171450" indent="-171450">
                <a:spcBef>
                  <a:spcPts val="0"/>
                </a:spcBef>
              </a:pPr>
              <a:r>
                <a:rPr lang="en-US" altLang="en-US" sz="600" dirty="0">
                  <a:solidFill>
                    <a:prstClr val="black"/>
                  </a:solidFill>
                  <a:latin typeface="Calibri" panose="020F0502020204030204" pitchFamily="34" charset="0"/>
                </a:rPr>
                <a:t>Ensuring equitable participation across departments with variable workloads</a:t>
              </a:r>
            </a:p>
            <a:p>
              <a:pPr marL="171450" indent="-171450">
                <a:spcBef>
                  <a:spcPts val="0"/>
                </a:spcBef>
              </a:pPr>
              <a:r>
                <a:rPr lang="en-US" altLang="en-US" sz="600" dirty="0">
                  <a:solidFill>
                    <a:prstClr val="black"/>
                  </a:solidFill>
                  <a:latin typeface="Calibri" panose="020F0502020204030204" pitchFamily="34" charset="0"/>
                </a:rPr>
                <a:t>Integrating new milestone assessments into existing evaluation systems</a:t>
              </a:r>
            </a:p>
            <a:p>
              <a:pPr marL="171450" indent="-171450">
                <a:spcBef>
                  <a:spcPts val="0"/>
                </a:spcBef>
              </a:pPr>
              <a:r>
                <a:rPr lang="en-US" altLang="en-US" sz="600" dirty="0">
                  <a:solidFill>
                    <a:prstClr val="black"/>
                  </a:solidFill>
                  <a:latin typeface="Calibri" panose="020F0502020204030204" pitchFamily="34" charset="0"/>
                </a:rPr>
                <a:t>Aligning faculty development expectations with institutional incentives</a:t>
              </a:r>
            </a:p>
            <a:p>
              <a:pPr marL="171450" indent="-171450">
                <a:spcBef>
                  <a:spcPts val="0"/>
                </a:spcBef>
              </a:pPr>
              <a:r>
                <a:rPr lang="en-US" altLang="en-US" sz="600" dirty="0">
                  <a:solidFill>
                    <a:prstClr val="black"/>
                  </a:solidFill>
                  <a:latin typeface="Calibri" panose="020F0502020204030204" pitchFamily="34" charset="0"/>
                </a:rPr>
                <a:t>Building sustainable coaching capacity for academic leaders</a:t>
              </a:r>
              <a:endParaRPr lang="en-US" altLang="en-US" sz="700" dirty="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BAAE3E-42B7-235D-16E4-1A431F0D28B1}"/>
              </a:ext>
            </a:extLst>
          </p:cNvPr>
          <p:cNvCxnSpPr>
            <a:cxnSpLocks/>
          </p:cNvCxnSpPr>
          <p:nvPr/>
        </p:nvCxnSpPr>
        <p:spPr>
          <a:xfrm>
            <a:off x="8345388" y="1866079"/>
            <a:ext cx="0" cy="23737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E7DA5051-693E-F089-ACE6-0E7D46BEA0AA}"/>
              </a:ext>
            </a:extLst>
          </p:cNvPr>
          <p:cNvSpPr/>
          <p:nvPr/>
        </p:nvSpPr>
        <p:spPr>
          <a:xfrm>
            <a:off x="8306834" y="1925549"/>
            <a:ext cx="77111" cy="87318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9214A36-CF32-9C76-AAF6-7A050828A30D}"/>
              </a:ext>
            </a:extLst>
          </p:cNvPr>
          <p:cNvSpPr/>
          <p:nvPr/>
        </p:nvSpPr>
        <p:spPr>
          <a:xfrm>
            <a:off x="8306833" y="2160957"/>
            <a:ext cx="77111" cy="87318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88B94E5-0A70-11B6-1E8F-C9615C7DC4F7}"/>
              </a:ext>
            </a:extLst>
          </p:cNvPr>
          <p:cNvSpPr/>
          <p:nvPr/>
        </p:nvSpPr>
        <p:spPr>
          <a:xfrm>
            <a:off x="8317986" y="2413759"/>
            <a:ext cx="77111" cy="87318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BAEBFB6-9202-C6D9-C907-4432DCA7923A}"/>
              </a:ext>
            </a:extLst>
          </p:cNvPr>
          <p:cNvSpPr/>
          <p:nvPr/>
        </p:nvSpPr>
        <p:spPr>
          <a:xfrm>
            <a:off x="8313657" y="2666561"/>
            <a:ext cx="77111" cy="87318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3F1E3BF-52FA-FB02-BF3E-89EB4E360BD0}"/>
              </a:ext>
            </a:extLst>
          </p:cNvPr>
          <p:cNvSpPr/>
          <p:nvPr/>
        </p:nvSpPr>
        <p:spPr>
          <a:xfrm>
            <a:off x="8320480" y="2932047"/>
            <a:ext cx="77111" cy="87318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E4B19A5-BF3B-606E-7CBC-FCCD984CDFE4}"/>
              </a:ext>
            </a:extLst>
          </p:cNvPr>
          <p:cNvSpPr txBox="1"/>
          <p:nvPr/>
        </p:nvSpPr>
        <p:spPr>
          <a:xfrm>
            <a:off x="8422499" y="1862222"/>
            <a:ext cx="20888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i="1" dirty="0">
                <a:solidFill>
                  <a:prstClr val="black"/>
                </a:solidFill>
                <a:latin typeface="Arial"/>
              </a:rPr>
              <a:t>January 2026 </a:t>
            </a:r>
            <a:r>
              <a:rPr lang="en-US" sz="600" dirty="0">
                <a:solidFill>
                  <a:prstClr val="black"/>
                </a:solidFill>
                <a:latin typeface="Arial"/>
              </a:rPr>
              <a:t>– Identify key arm champions for faculty development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AFF86EB-53C9-872E-1BD6-A6E771DE314C}"/>
              </a:ext>
            </a:extLst>
          </p:cNvPr>
          <p:cNvSpPr txBox="1"/>
          <p:nvPr/>
        </p:nvSpPr>
        <p:spPr>
          <a:xfrm>
            <a:off x="8402017" y="2329532"/>
            <a:ext cx="1897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i="1" dirty="0">
                <a:solidFill>
                  <a:prstClr val="black"/>
                </a:solidFill>
                <a:latin typeface="Arial"/>
              </a:rPr>
              <a:t>March 2026 – </a:t>
            </a:r>
            <a:r>
              <a:rPr lang="en-US" sz="600" dirty="0">
                <a:solidFill>
                  <a:prstClr val="black"/>
                </a:solidFill>
                <a:latin typeface="Arial"/>
              </a:rPr>
              <a:t>Faculty development rollout plan meeting for UME initiatives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FADC36A-A8CD-0F45-91A6-D5F4F63378F8}"/>
              </a:ext>
            </a:extLst>
          </p:cNvPr>
          <p:cNvSpPr txBox="1"/>
          <p:nvPr/>
        </p:nvSpPr>
        <p:spPr>
          <a:xfrm>
            <a:off x="8401201" y="2581170"/>
            <a:ext cx="19052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i="1" dirty="0">
                <a:solidFill>
                  <a:prstClr val="black"/>
                </a:solidFill>
                <a:latin typeface="Arial"/>
              </a:rPr>
              <a:t>May 2026 – </a:t>
            </a:r>
            <a:r>
              <a:rPr lang="en-US" sz="600" dirty="0">
                <a:solidFill>
                  <a:prstClr val="black"/>
                </a:solidFill>
                <a:latin typeface="Arial"/>
              </a:rPr>
              <a:t>GME Advancement Session to review rollout plan of GME FD initiatives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FE4A287-9C86-151E-9F5D-296AB6AE33FC}"/>
              </a:ext>
            </a:extLst>
          </p:cNvPr>
          <p:cNvSpPr txBox="1"/>
          <p:nvPr/>
        </p:nvSpPr>
        <p:spPr>
          <a:xfrm>
            <a:off x="8397069" y="2868190"/>
            <a:ext cx="18803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i="1" dirty="0">
                <a:solidFill>
                  <a:prstClr val="black"/>
                </a:solidFill>
                <a:latin typeface="Arial"/>
              </a:rPr>
              <a:t>June 2026 – </a:t>
            </a:r>
            <a:r>
              <a:rPr lang="en-US" sz="600" dirty="0">
                <a:solidFill>
                  <a:prstClr val="black"/>
                </a:solidFill>
                <a:latin typeface="Arial"/>
              </a:rPr>
              <a:t>LCME Site Visit – Xavier Ochsner College of Medicine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D604ECD-BBB1-4480-F2C5-E5D158166FE4}"/>
              </a:ext>
            </a:extLst>
          </p:cNvPr>
          <p:cNvSpPr txBox="1"/>
          <p:nvPr/>
        </p:nvSpPr>
        <p:spPr>
          <a:xfrm>
            <a:off x="8383942" y="3787054"/>
            <a:ext cx="2075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i="1" dirty="0">
                <a:solidFill>
                  <a:prstClr val="black"/>
                </a:solidFill>
                <a:latin typeface="Arial"/>
              </a:rPr>
              <a:t>January 2027 – </a:t>
            </a:r>
            <a:r>
              <a:rPr lang="en-US" sz="600" dirty="0">
                <a:solidFill>
                  <a:prstClr val="black"/>
                </a:solidFill>
                <a:latin typeface="Arial"/>
              </a:rPr>
              <a:t>GME Learner onboarding and AMA Module distribution for </a:t>
            </a:r>
            <a:r>
              <a:rPr lang="en-US" sz="600" i="1" dirty="0">
                <a:solidFill>
                  <a:prstClr val="black"/>
                </a:solidFill>
                <a:latin typeface="Arial"/>
              </a:rPr>
              <a:t>Resident as Teacher; </a:t>
            </a:r>
            <a:r>
              <a:rPr lang="en-US" sz="600" dirty="0">
                <a:solidFill>
                  <a:prstClr val="black"/>
                </a:solidFill>
                <a:latin typeface="Arial"/>
              </a:rPr>
              <a:t>Clinical Educator and Academic Leader Coaching Program begin</a:t>
            </a:r>
            <a:endParaRPr lang="en-US" sz="600" i="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C63D058-A2BA-C03A-1D0A-BCC7FBA05F12}"/>
              </a:ext>
            </a:extLst>
          </p:cNvPr>
          <p:cNvSpPr/>
          <p:nvPr/>
        </p:nvSpPr>
        <p:spPr>
          <a:xfrm>
            <a:off x="8317532" y="3200958"/>
            <a:ext cx="77111" cy="87318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E537C57-78F6-0328-AE74-F6C5155B4A2C}"/>
              </a:ext>
            </a:extLst>
          </p:cNvPr>
          <p:cNvSpPr txBox="1"/>
          <p:nvPr/>
        </p:nvSpPr>
        <p:spPr>
          <a:xfrm>
            <a:off x="8416803" y="2103609"/>
            <a:ext cx="18827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i="1" dirty="0">
                <a:solidFill>
                  <a:prstClr val="black"/>
                </a:solidFill>
                <a:latin typeface="Arial"/>
              </a:rPr>
              <a:t>February 2026 </a:t>
            </a:r>
            <a:r>
              <a:rPr lang="en-US" sz="600" dirty="0">
                <a:solidFill>
                  <a:prstClr val="black"/>
                </a:solidFill>
                <a:latin typeface="Arial"/>
              </a:rPr>
              <a:t>– AMA GME Competencies Program Module Review and Purchase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925ED68-BC42-673F-6912-64BC35F4D489}"/>
              </a:ext>
            </a:extLst>
          </p:cNvPr>
          <p:cNvSpPr/>
          <p:nvPr/>
        </p:nvSpPr>
        <p:spPr>
          <a:xfrm>
            <a:off x="8313558" y="3927153"/>
            <a:ext cx="77111" cy="87318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C65B250-29DF-1840-3E86-64230E435B72}"/>
              </a:ext>
            </a:extLst>
          </p:cNvPr>
          <p:cNvSpPr txBox="1"/>
          <p:nvPr/>
        </p:nvSpPr>
        <p:spPr>
          <a:xfrm>
            <a:off x="8416803" y="3145881"/>
            <a:ext cx="184887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i="1" dirty="0">
                <a:solidFill>
                  <a:prstClr val="black"/>
                </a:solidFill>
                <a:latin typeface="Arial"/>
              </a:rPr>
              <a:t>July 2026 – </a:t>
            </a:r>
            <a:r>
              <a:rPr lang="en-US" sz="600" dirty="0">
                <a:solidFill>
                  <a:prstClr val="black"/>
                </a:solidFill>
                <a:latin typeface="Arial"/>
              </a:rPr>
              <a:t>Begin initial data collection</a:t>
            </a:r>
            <a:endParaRPr lang="en-US" sz="600" i="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2DE9A2F-8112-EF61-91C1-91A718618DCA}"/>
              </a:ext>
            </a:extLst>
          </p:cNvPr>
          <p:cNvSpPr/>
          <p:nvPr/>
        </p:nvSpPr>
        <p:spPr>
          <a:xfrm>
            <a:off x="8311587" y="3664072"/>
            <a:ext cx="77111" cy="87318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FC73880-0130-0917-189D-7A1BF4734A9A}"/>
              </a:ext>
            </a:extLst>
          </p:cNvPr>
          <p:cNvSpPr txBox="1"/>
          <p:nvPr/>
        </p:nvSpPr>
        <p:spPr>
          <a:xfrm>
            <a:off x="8391515" y="3607558"/>
            <a:ext cx="184887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i="1" dirty="0">
                <a:solidFill>
                  <a:prstClr val="black"/>
                </a:solidFill>
                <a:latin typeface="Arial"/>
              </a:rPr>
              <a:t>December 2026 – </a:t>
            </a:r>
            <a:r>
              <a:rPr lang="en-US" sz="600" dirty="0">
                <a:solidFill>
                  <a:prstClr val="black"/>
                </a:solidFill>
                <a:latin typeface="Arial"/>
              </a:rPr>
              <a:t>Review initial data collection</a:t>
            </a:r>
            <a:endParaRPr lang="en-US" sz="600" i="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52" name="Callout: Right Arrow 51">
            <a:extLst>
              <a:ext uri="{FF2B5EF4-FFF2-40B4-BE49-F238E27FC236}">
                <a16:creationId xmlns:a16="http://schemas.microsoft.com/office/drawing/2014/main" id="{55FE2790-1567-A27B-5982-A781E57F5DDC}"/>
              </a:ext>
            </a:extLst>
          </p:cNvPr>
          <p:cNvSpPr/>
          <p:nvPr/>
        </p:nvSpPr>
        <p:spPr>
          <a:xfrm>
            <a:off x="7761110" y="1925549"/>
            <a:ext cx="445344" cy="1106940"/>
          </a:xfrm>
          <a:prstGeom prst="rightArrow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53" name="Callout: Right Arrow 52">
            <a:extLst>
              <a:ext uri="{FF2B5EF4-FFF2-40B4-BE49-F238E27FC236}">
                <a16:creationId xmlns:a16="http://schemas.microsoft.com/office/drawing/2014/main" id="{6451D109-A869-3907-F7DA-567A6E0B1428}"/>
              </a:ext>
            </a:extLst>
          </p:cNvPr>
          <p:cNvSpPr/>
          <p:nvPr/>
        </p:nvSpPr>
        <p:spPr>
          <a:xfrm>
            <a:off x="7780622" y="3299094"/>
            <a:ext cx="445344" cy="763530"/>
          </a:xfrm>
          <a:prstGeom prst="rightArrow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ABEE589F-783C-79E9-DA5C-F1DB045D87D7}"/>
              </a:ext>
            </a:extLst>
          </p:cNvPr>
          <p:cNvSpPr/>
          <p:nvPr/>
        </p:nvSpPr>
        <p:spPr>
          <a:xfrm>
            <a:off x="5262034" y="4047779"/>
            <a:ext cx="88710" cy="84801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E47E2934-64AC-BB40-00BA-E551FC4C2250}"/>
              </a:ext>
            </a:extLst>
          </p:cNvPr>
          <p:cNvSpPr/>
          <p:nvPr/>
        </p:nvSpPr>
        <p:spPr>
          <a:xfrm>
            <a:off x="6064800" y="4043603"/>
            <a:ext cx="88710" cy="84801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CD2490C2-DAF6-B1BD-44CF-2AC72E0F9A47}"/>
              </a:ext>
            </a:extLst>
          </p:cNvPr>
          <p:cNvSpPr/>
          <p:nvPr/>
        </p:nvSpPr>
        <p:spPr>
          <a:xfrm>
            <a:off x="6878206" y="4150515"/>
            <a:ext cx="88710" cy="84801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4099" name="TextBox 4098">
            <a:extLst>
              <a:ext uri="{FF2B5EF4-FFF2-40B4-BE49-F238E27FC236}">
                <a16:creationId xmlns:a16="http://schemas.microsoft.com/office/drawing/2014/main" id="{19D366CD-B17F-4CEC-04CC-B160B960C8F5}"/>
              </a:ext>
            </a:extLst>
          </p:cNvPr>
          <p:cNvSpPr txBox="1"/>
          <p:nvPr/>
        </p:nvSpPr>
        <p:spPr>
          <a:xfrm>
            <a:off x="7714445" y="1913287"/>
            <a:ext cx="369332" cy="103488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1200" i="1" dirty="0">
                <a:solidFill>
                  <a:prstClr val="black"/>
                </a:solidFill>
                <a:latin typeface="Arial"/>
              </a:rPr>
              <a:t>Phase 1</a:t>
            </a:r>
          </a:p>
        </p:txBody>
      </p:sp>
      <p:sp>
        <p:nvSpPr>
          <p:cNvPr id="4100" name="TextBox 4099">
            <a:extLst>
              <a:ext uri="{FF2B5EF4-FFF2-40B4-BE49-F238E27FC236}">
                <a16:creationId xmlns:a16="http://schemas.microsoft.com/office/drawing/2014/main" id="{6D0DEE47-1D2C-1F3F-E717-E662D7D32308}"/>
              </a:ext>
            </a:extLst>
          </p:cNvPr>
          <p:cNvSpPr txBox="1"/>
          <p:nvPr/>
        </p:nvSpPr>
        <p:spPr>
          <a:xfrm>
            <a:off x="7736916" y="3160366"/>
            <a:ext cx="369332" cy="103488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1200" i="1" dirty="0">
                <a:solidFill>
                  <a:prstClr val="black"/>
                </a:solidFill>
                <a:latin typeface="Arial"/>
              </a:rPr>
              <a:t>Phase 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804ED3C-5C94-2F85-BFDB-731A721644F7}"/>
              </a:ext>
            </a:extLst>
          </p:cNvPr>
          <p:cNvSpPr/>
          <p:nvPr/>
        </p:nvSpPr>
        <p:spPr>
          <a:xfrm>
            <a:off x="8317986" y="3413717"/>
            <a:ext cx="77111" cy="87318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ACA22D-E3B2-2BA8-C9F3-9069919FE657}"/>
              </a:ext>
            </a:extLst>
          </p:cNvPr>
          <p:cNvSpPr txBox="1"/>
          <p:nvPr/>
        </p:nvSpPr>
        <p:spPr>
          <a:xfrm>
            <a:off x="8379556" y="3353604"/>
            <a:ext cx="19922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i="1" dirty="0">
                <a:solidFill>
                  <a:prstClr val="black"/>
                </a:solidFill>
                <a:latin typeface="Arial"/>
              </a:rPr>
              <a:t>October 2026 – </a:t>
            </a:r>
            <a:r>
              <a:rPr lang="en-US" sz="600" dirty="0">
                <a:solidFill>
                  <a:prstClr val="black"/>
                </a:solidFill>
                <a:latin typeface="Arial"/>
              </a:rPr>
              <a:t>Xavier Ochsner College of Medicine LCME Status</a:t>
            </a:r>
            <a:endParaRPr lang="en-US" sz="600" i="1" dirty="0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6129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EB44E-480E-FC32-12D8-55EC521C4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2EC27-FF18-CE05-E020-4DA668D19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537" y="591216"/>
            <a:ext cx="10460736" cy="4684996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>
                <a:solidFill>
                  <a:srgbClr val="92D050"/>
                </a:solidFill>
              </a:rPr>
              <a:t>St. Lukes University Health Network</a:t>
            </a:r>
            <a:br>
              <a:rPr lang="en-US" sz="3200" dirty="0">
                <a:solidFill>
                  <a:srgbClr val="92D050"/>
                </a:solidFill>
              </a:rPr>
            </a:br>
            <a:r>
              <a:rPr lang="en-US" sz="3200" dirty="0">
                <a:solidFill>
                  <a:srgbClr val="92D050"/>
                </a:solidFill>
              </a:rPr>
              <a:t>Rapid Response Simulation</a:t>
            </a:r>
            <a:br>
              <a:rPr lang="en-US" sz="3200" dirty="0"/>
            </a:br>
            <a:br>
              <a:rPr lang="en-US" sz="3200" dirty="0"/>
            </a:br>
            <a:br>
              <a:rPr lang="en-US" sz="3200" dirty="0">
                <a:solidFill>
                  <a:schemeClr val="accent6"/>
                </a:solidFill>
              </a:rPr>
            </a:br>
            <a:endParaRPr lang="en-US" sz="32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312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43" name="Text Box 15">
            <a:extLst>
              <a:ext uri="{FF2B5EF4-FFF2-40B4-BE49-F238E27FC236}">
                <a16:creationId xmlns:a16="http://schemas.microsoft.com/office/drawing/2014/main" id="{07CA5840-7A30-0115-D1D6-9925207316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743" y="81355"/>
            <a:ext cx="5569345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2860" tIns="11430" rIns="22860" bIns="11430" anchor="t">
            <a:spAutoFit/>
          </a:bodyPr>
          <a:lstStyle/>
          <a:p>
            <a:pPr marL="0" marR="0" lvl="0" indent="0" algn="ctr" defTabSz="9405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Calibri"/>
                <a:ea typeface="Calibri"/>
                <a:cs typeface="Calibri"/>
              </a:rPr>
              <a:t>Rapid-Response Simulation Study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808080"/>
                </a:outerShdw>
              </a:effectLst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ctr" defTabSz="9405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Calibri"/>
                <a:ea typeface="Calibri"/>
                <a:cs typeface="Calibri"/>
              </a:rPr>
              <a:t>E Butler - M Sanoh - Y </a:t>
            </a:r>
            <a:r>
              <a:rPr kumimoji="0" 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Calibri"/>
                <a:ea typeface="Calibri"/>
                <a:cs typeface="Calibri"/>
              </a:rPr>
              <a:t>Kerego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Calibri"/>
                <a:ea typeface="Calibri"/>
                <a:cs typeface="Calibri"/>
              </a:rPr>
              <a:t> - S Cardio - P Kaur</a:t>
            </a:r>
            <a:r>
              <a:rPr kumimoji="0" lang="en-US" sz="10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Calibri"/>
                <a:ea typeface="Calibri"/>
                <a:cs typeface="Calibri"/>
              </a:rPr>
              <a:t> 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Calibri"/>
                <a:ea typeface="Calibri"/>
                <a:cs typeface="Calibri"/>
              </a:rPr>
              <a:t> - J Sotherland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808080"/>
                </a:outerShdw>
              </a:effectLst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ctr" defTabSz="9405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808080"/>
                </a:outerShdw>
              </a:effectLst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ctr" defTabSz="9405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808080"/>
                  </a:outerShdw>
                </a:effectLst>
                <a:uLnTx/>
                <a:uFillTx/>
                <a:latin typeface="Calibri"/>
                <a:ea typeface="Calibri"/>
                <a:cs typeface="Calibri"/>
              </a:rPr>
              <a:t>St. Luke's University Health Network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808080"/>
                </a:outerShdw>
              </a:effectLst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077" name="Text Box 1028">
            <a:extLst>
              <a:ext uri="{FF2B5EF4-FFF2-40B4-BE49-F238E27FC236}">
                <a16:creationId xmlns:a16="http://schemas.microsoft.com/office/drawing/2014/main" id="{C05C0D5C-389C-B031-BF34-DC925B51E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1438" y="1335666"/>
            <a:ext cx="3160957" cy="273151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22860" tIns="11430" rIns="22860" bIns="11430" anchor="t">
            <a:spAutoFit/>
          </a:bodyPr>
          <a:lstStyle>
            <a:lvl1pPr marL="473075" indent="-15875" defTabSz="3762375" eaLnBrk="0" hangingPunct="0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defTabSz="3762375" eaLnBrk="0" hangingPunct="0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defTabSz="3762375" eaLnBrk="0" hangingPunct="0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defTabSz="3762375" eaLnBrk="0" hangingPunct="0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defTabSz="3762375" eaLnBrk="0" hangingPunct="0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71438" marR="0" lvl="0" indent="-71438" algn="l" defTabSz="3762375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18281" algn="l"/>
              </a:tabLst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Preliminary (ongoing study)</a:t>
            </a:r>
          </a:p>
          <a:p>
            <a:pPr marL="71438" marR="0" lvl="0" indent="-71438" algn="l" defTabSz="3762375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18281" algn="l"/>
              </a:tabLst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Marked improvement in communication, role clarity and clinical decision-making confidence after simulation</a:t>
            </a: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71438" marR="0" lvl="0" indent="-71438" algn="l" defTabSz="3762375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18281" algn="l"/>
              </a:tabLst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438" marR="0" lvl="0" indent="-71438" algn="l" defTabSz="3762375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18281" algn="l"/>
              </a:tabLst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3762375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18281" algn="l"/>
              </a:tabLst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438" marR="0" lvl="0" indent="-71438" algn="l" defTabSz="3762375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18281" algn="l"/>
              </a:tabLst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438" marR="0" lvl="0" indent="-71438" algn="l" defTabSz="3762375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18281" algn="l"/>
              </a:tabLst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438" marR="0" lvl="0" indent="-71438" algn="l" defTabSz="3762375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18281" algn="l"/>
              </a:tabLst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438" marR="0" lvl="0" indent="-71438" algn="l" defTabSz="3762375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18281" algn="l"/>
              </a:tabLst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1438" marR="0" lvl="0" indent="-71438" algn="l" defTabSz="3762375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18281" algn="l"/>
              </a:tabLst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3762375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18281" algn="l"/>
              </a:tabLst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 lvl="0" indent="-103981" algn="l" defTabSz="3762375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18281" algn="l"/>
              </a:tabLst>
              <a:defRPr/>
            </a:pPr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 lvl="0" indent="-103981" algn="l" defTabSz="3762375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18281" algn="l"/>
              </a:tabLst>
              <a:defRPr/>
            </a:pPr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24619" marR="0" lvl="0" indent="0" algn="l" defTabSz="3762375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18281" algn="l"/>
              </a:tabLst>
              <a:defRPr/>
            </a:pPr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24619" marR="0" lvl="0" indent="0" algn="l" defTabSz="3762375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18281" algn="l"/>
              </a:tabLst>
              <a:defRPr/>
            </a:pPr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473075" marR="0" lvl="0" indent="-15875" algn="l" defTabSz="3762375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18281" algn="l"/>
              </a:tabLst>
              <a:defRPr/>
            </a:pPr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grpSp>
        <p:nvGrpSpPr>
          <p:cNvPr id="5126" name="Group 6">
            <a:extLst>
              <a:ext uri="{FF2B5EF4-FFF2-40B4-BE49-F238E27FC236}">
                <a16:creationId xmlns:a16="http://schemas.microsoft.com/office/drawing/2014/main" id="{4CE91FC2-623D-EA2B-9450-DBA03432F231}"/>
              </a:ext>
            </a:extLst>
          </p:cNvPr>
          <p:cNvGrpSpPr>
            <a:grpSpLocks/>
          </p:cNvGrpSpPr>
          <p:nvPr/>
        </p:nvGrpSpPr>
        <p:grpSpPr bwMode="auto">
          <a:xfrm>
            <a:off x="7708930" y="3865853"/>
            <a:ext cx="3156369" cy="2820066"/>
            <a:chOff x="13068922" y="536975"/>
            <a:chExt cx="13435073" cy="16391330"/>
          </a:xfrm>
        </p:grpSpPr>
        <p:sp>
          <p:nvSpPr>
            <p:cNvPr id="5145" name="Text Box 13">
              <a:extLst>
                <a:ext uri="{FF2B5EF4-FFF2-40B4-BE49-F238E27FC236}">
                  <a16:creationId xmlns:a16="http://schemas.microsoft.com/office/drawing/2014/main" id="{CFED8431-69AC-4D76-270C-FCC5503F8F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68922" y="536975"/>
              <a:ext cx="13398684" cy="1475859"/>
            </a:xfrm>
            <a:prstGeom prst="rect">
              <a:avLst/>
            </a:prstGeom>
            <a:solidFill>
              <a:srgbClr val="72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22860" tIns="11430" rIns="22860" bIns="11430" anchor="t">
              <a:spAutoFit/>
            </a:bodyPr>
            <a:lstStyle>
              <a:lvl1pPr defTabSz="3762375">
                <a:spcBef>
                  <a:spcPct val="20000"/>
                </a:spcBef>
                <a:buChar char="•"/>
                <a:defRPr sz="132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 defTabSz="3762375">
                <a:spcBef>
                  <a:spcPct val="20000"/>
                </a:spcBef>
                <a:buChar char="–"/>
                <a:defRPr sz="11500">
                  <a:solidFill>
                    <a:schemeClr val="tx1"/>
                  </a:solidFill>
                  <a:latin typeface="Georgia" panose="02040502050405020303" pitchFamily="18" charset="0"/>
                </a:defRPr>
              </a:lvl2pPr>
              <a:lvl3pPr marL="1143000" indent="-228600" defTabSz="3762375">
                <a:spcBef>
                  <a:spcPct val="20000"/>
                </a:spcBef>
                <a:buChar char="•"/>
                <a:defRPr sz="9900">
                  <a:solidFill>
                    <a:schemeClr val="tx1"/>
                  </a:solidFill>
                  <a:latin typeface="Georgia" panose="02040502050405020303" pitchFamily="18" charset="0"/>
                </a:defRPr>
              </a:lvl3pPr>
              <a:lvl4pPr marL="1600200" indent="-228600" defTabSz="3762375">
                <a:spcBef>
                  <a:spcPct val="20000"/>
                </a:spcBef>
                <a:buChar char="–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4pPr>
              <a:lvl5pPr marL="2057400" indent="-228600" defTabSz="3762375">
                <a:spcBef>
                  <a:spcPct val="20000"/>
                </a:spcBef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5pPr>
              <a:lvl6pPr marL="25146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6pPr>
              <a:lvl7pPr marL="29718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7pPr>
              <a:lvl8pPr marL="34290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8pPr>
              <a:lvl9pPr marL="38862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9pPr>
            </a:lstStyle>
            <a:p>
              <a:pPr marL="0" marR="0" lvl="0" indent="0" algn="ctr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5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Discussion</a:t>
              </a:r>
            </a:p>
          </p:txBody>
        </p:sp>
        <p:sp>
          <p:nvSpPr>
            <p:cNvPr id="5150" name="Text Box 1283">
              <a:extLst>
                <a:ext uri="{FF2B5EF4-FFF2-40B4-BE49-F238E27FC236}">
                  <a16:creationId xmlns:a16="http://schemas.microsoft.com/office/drawing/2014/main" id="{801F6E59-14C5-7E57-0476-A5ECE881AB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225889" y="1901393"/>
              <a:ext cx="13278106" cy="1502691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lIns="22860" tIns="11430" rIns="22860" bIns="11430" anchor="t">
              <a:spAutoFit/>
            </a:bodyPr>
            <a:lstStyle>
              <a:lvl1pPr marL="457200" defTabSz="3762375">
                <a:spcBef>
                  <a:spcPct val="20000"/>
                </a:spcBef>
                <a:buChar char="•"/>
                <a:defRPr sz="132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 defTabSz="3762375">
                <a:spcBef>
                  <a:spcPct val="20000"/>
                </a:spcBef>
                <a:buChar char="–"/>
                <a:defRPr sz="11500">
                  <a:solidFill>
                    <a:schemeClr val="tx1"/>
                  </a:solidFill>
                  <a:latin typeface="Georgia" panose="02040502050405020303" pitchFamily="18" charset="0"/>
                </a:defRPr>
              </a:lvl2pPr>
              <a:lvl3pPr marL="1143000" indent="-228600" defTabSz="3762375">
                <a:spcBef>
                  <a:spcPct val="20000"/>
                </a:spcBef>
                <a:buChar char="•"/>
                <a:defRPr sz="9900">
                  <a:solidFill>
                    <a:schemeClr val="tx1"/>
                  </a:solidFill>
                  <a:latin typeface="Georgia" panose="02040502050405020303" pitchFamily="18" charset="0"/>
                </a:defRPr>
              </a:lvl3pPr>
              <a:lvl4pPr marL="1600200" indent="-228600" defTabSz="3762375">
                <a:spcBef>
                  <a:spcPct val="20000"/>
                </a:spcBef>
                <a:buChar char="–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4pPr>
              <a:lvl5pPr marL="2057400" indent="-228600" defTabSz="3762375">
                <a:spcBef>
                  <a:spcPct val="20000"/>
                </a:spcBef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5pPr>
              <a:lvl6pPr marL="25146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6pPr>
              <a:lvl7pPr marL="29718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7pPr>
              <a:lvl8pPr marL="34290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8pPr>
              <a:lvl9pPr marL="38862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9pPr>
            </a:lstStyle>
            <a:p>
              <a:pPr marL="457200" marR="0" lvl="0" indent="0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Current steps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  <a:p>
              <a:pPr marL="300038" marR="0" lvl="0" indent="-185738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,Sans-Serif"/>
                <a:buChar char="•"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Active involvement of teams of residents and nurses in simulation. </a:t>
              </a:r>
            </a:p>
            <a:p>
              <a:pPr marL="300038" marR="0" lvl="0" indent="-185738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,Sans-Serif"/>
                <a:buChar char="•"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Ongoing data collection</a:t>
              </a:r>
            </a:p>
            <a:p>
              <a:pPr marL="457200" marR="0" lvl="0" indent="0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Interpretation of Preliminary Results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  <a:p>
              <a:pPr marL="257175" marR="0" lvl="0" indent="-142875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,Sans-Serif"/>
                <a:buChar char="•"/>
                <a:tabLst/>
                <a:defRPr/>
              </a:pPr>
              <a:r>
                <a:rPr kumimoji="0" lang="en-US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S</a:t>
              </a: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ignificant improvement in post simulation data.</a:t>
              </a:r>
            </a:p>
            <a:p>
              <a:pPr marL="457200" marR="0" lvl="0" indent="0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Next Steps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  <a:p>
              <a:pPr marL="257175" marR="0" lvl="0" indent="-142875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,Sans-Serif"/>
                <a:buChar char="•"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Completion of survey collection.</a:t>
              </a:r>
            </a:p>
            <a:p>
              <a:pPr marL="257175" marR="0" lvl="0" indent="-142875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,Sans-Serif"/>
                <a:buChar char="•"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Full statistical analysis of pre and post simulation outcomes.</a:t>
              </a:r>
            </a:p>
            <a:p>
              <a:pPr marL="257175" marR="0" lvl="0" indent="-142875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,Sans-Serif"/>
                <a:buChar char="•"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Expansion of simulation curriculum to other clinical units.</a:t>
              </a:r>
            </a:p>
            <a:p>
              <a:pPr marL="457200" marR="0" lvl="0" indent="0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Important Caveat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  <a:p>
              <a:pPr marL="257175" marR="0" lvl="0" indent="-142875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,Sans-Serif"/>
                <a:buChar char="•"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 Small sample size due to incomplete  data collection</a:t>
              </a:r>
            </a:p>
            <a:p>
              <a:pPr marL="257175" marR="0" lvl="0" indent="-142875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,Sans-Serif"/>
                <a:buChar char="•"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Self-reported measures</a:t>
              </a:r>
            </a:p>
          </p:txBody>
        </p:sp>
      </p:grpSp>
      <p:grpSp>
        <p:nvGrpSpPr>
          <p:cNvPr id="5127" name="Group 11">
            <a:extLst>
              <a:ext uri="{FF2B5EF4-FFF2-40B4-BE49-F238E27FC236}">
                <a16:creationId xmlns:a16="http://schemas.microsoft.com/office/drawing/2014/main" id="{1B01CC1A-157F-9F4D-2366-96689E9B7628}"/>
              </a:ext>
            </a:extLst>
          </p:cNvPr>
          <p:cNvGrpSpPr>
            <a:grpSpLocks/>
          </p:cNvGrpSpPr>
          <p:nvPr/>
        </p:nvGrpSpPr>
        <p:grpSpPr bwMode="auto">
          <a:xfrm>
            <a:off x="4524905" y="955724"/>
            <a:ext cx="3167324" cy="3485665"/>
            <a:chOff x="12960743" y="10282332"/>
            <a:chExt cx="12668971" cy="12799292"/>
          </a:xfrm>
        </p:grpSpPr>
        <p:sp>
          <p:nvSpPr>
            <p:cNvPr id="5143" name="Text Box 13">
              <a:extLst>
                <a:ext uri="{FF2B5EF4-FFF2-40B4-BE49-F238E27FC236}">
                  <a16:creationId xmlns:a16="http://schemas.microsoft.com/office/drawing/2014/main" id="{0CC626B3-2F52-700F-4E60-694E0C7B6C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60743" y="10282332"/>
              <a:ext cx="12668971" cy="1186655"/>
            </a:xfrm>
            <a:prstGeom prst="rect">
              <a:avLst/>
            </a:prstGeom>
            <a:solidFill>
              <a:srgbClr val="72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3762375">
                <a:spcBef>
                  <a:spcPct val="20000"/>
                </a:spcBef>
                <a:buChar char="•"/>
                <a:defRPr sz="132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 defTabSz="3762375">
                <a:spcBef>
                  <a:spcPct val="20000"/>
                </a:spcBef>
                <a:buChar char="–"/>
                <a:defRPr sz="11500">
                  <a:solidFill>
                    <a:schemeClr val="tx1"/>
                  </a:solidFill>
                  <a:latin typeface="Georgia" panose="02040502050405020303" pitchFamily="18" charset="0"/>
                </a:defRPr>
              </a:lvl2pPr>
              <a:lvl3pPr marL="1143000" indent="-228600" defTabSz="3762375">
                <a:spcBef>
                  <a:spcPct val="20000"/>
                </a:spcBef>
                <a:buChar char="•"/>
                <a:defRPr sz="9900">
                  <a:solidFill>
                    <a:schemeClr val="tx1"/>
                  </a:solidFill>
                  <a:latin typeface="Georgia" panose="02040502050405020303" pitchFamily="18" charset="0"/>
                </a:defRPr>
              </a:lvl3pPr>
              <a:lvl4pPr marL="1600200" indent="-228600" defTabSz="3762375">
                <a:spcBef>
                  <a:spcPct val="20000"/>
                </a:spcBef>
                <a:buChar char="–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4pPr>
              <a:lvl5pPr marL="2057400" indent="-228600" defTabSz="3762375">
                <a:spcBef>
                  <a:spcPct val="20000"/>
                </a:spcBef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5pPr>
              <a:lvl6pPr marL="25146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6pPr>
              <a:lvl7pPr marL="29718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7pPr>
              <a:lvl8pPr marL="34290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8pPr>
              <a:lvl9pPr marL="38862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9pPr>
            </a:lstStyle>
            <a:p>
              <a:pPr marL="0" marR="0" lvl="0" indent="0" algn="ctr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5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Interventions/Changes</a:t>
              </a:r>
            </a:p>
          </p:txBody>
        </p:sp>
        <p:sp>
          <p:nvSpPr>
            <p:cNvPr id="4121" name="Text Box 1283">
              <a:extLst>
                <a:ext uri="{FF2B5EF4-FFF2-40B4-BE49-F238E27FC236}">
                  <a16:creationId xmlns:a16="http://schemas.microsoft.com/office/drawing/2014/main" id="{59D59562-D1B1-FF3E-B794-37C30B913D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04154" y="11198102"/>
              <a:ext cx="12544178" cy="1188352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lIns="22860" tIns="11430" rIns="22860" bIns="11430" anchor="t">
              <a:spAutoFit/>
            </a:bodyPr>
            <a:lstStyle>
              <a:lvl1pPr marL="512763" indent="-55563" defTabSz="3762375">
                <a:spcBef>
                  <a:spcPct val="20000"/>
                </a:spcBef>
                <a:buChar char="•"/>
                <a:defRPr sz="132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 defTabSz="3762375">
                <a:spcBef>
                  <a:spcPct val="20000"/>
                </a:spcBef>
                <a:buChar char="–"/>
                <a:defRPr sz="11500">
                  <a:solidFill>
                    <a:schemeClr val="tx1"/>
                  </a:solidFill>
                  <a:latin typeface="Georgia" panose="02040502050405020303" pitchFamily="18" charset="0"/>
                </a:defRPr>
              </a:lvl2pPr>
              <a:lvl3pPr marL="1143000" indent="-228600" defTabSz="3762375">
                <a:spcBef>
                  <a:spcPct val="20000"/>
                </a:spcBef>
                <a:buChar char="•"/>
                <a:defRPr sz="9900">
                  <a:solidFill>
                    <a:schemeClr val="tx1"/>
                  </a:solidFill>
                  <a:latin typeface="Georgia" panose="02040502050405020303" pitchFamily="18" charset="0"/>
                </a:defRPr>
              </a:lvl3pPr>
              <a:lvl4pPr marL="1600200" indent="-228600" defTabSz="3762375">
                <a:spcBef>
                  <a:spcPct val="20000"/>
                </a:spcBef>
                <a:buChar char="–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4pPr>
              <a:lvl5pPr marL="2057400" indent="-228600" defTabSz="3762375">
                <a:spcBef>
                  <a:spcPct val="20000"/>
                </a:spcBef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5pPr>
              <a:lvl6pPr marL="25146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6pPr>
              <a:lvl7pPr marL="29718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7pPr>
              <a:lvl8pPr marL="34290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8pPr>
              <a:lvl9pPr marL="38862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9pPr>
            </a:lstStyle>
            <a:p>
              <a:pPr marL="301149" marR="0" lvl="0" indent="-176530" algn="l" defTabSz="3762375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,Sans-Serif"/>
                <a:buChar char="•"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Implementation of collaborative simulation training sessions involving internal medicine residents and novice nurses</a:t>
              </a:r>
            </a:p>
            <a:p>
              <a:pPr marL="301149" marR="0" lvl="0" indent="-176530" algn="l" defTabSz="3762375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,Sans-Serif"/>
                <a:buChar char="•"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Each learner is given pre and post simulation surveys with Likert scale items and open-ended responses </a:t>
              </a:r>
            </a:p>
            <a:p>
              <a:pPr marL="301149" marR="0" lvl="0" indent="-176530" algn="l" defTabSz="376237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,Sans-Serif"/>
                <a:buChar char="•"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Structured debriefs occur post-simulation to promote reflective learning, feedback exchange, and professional identity formation </a:t>
              </a:r>
            </a:p>
            <a:p>
              <a:pPr marL="301149" marR="0" lvl="0" indent="-176530" algn="l" defTabSz="376237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,Sans-Serif"/>
                <a:buChar char="•"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Plan to integrate findings into curriculum development for sustained impact</a:t>
              </a:r>
            </a:p>
            <a:p>
              <a:pPr marL="301149" marR="0" lvl="0" indent="-176530" algn="l" defTabSz="376237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,Sans-Serif"/>
                <a:buChar char="•"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No changes have been made to the surveys or simulations yet</a:t>
              </a:r>
            </a:p>
            <a:p>
              <a:pPr marL="301149" marR="0" lvl="0" indent="-176530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/>
              </a:endParaRPr>
            </a:p>
            <a:p>
              <a:pPr marL="512763" marR="0" lvl="0" indent="-55563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512763" marR="0" lvl="0" indent="-55563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512763" marR="0" lvl="0" indent="-55563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512763" marR="0" lvl="0" indent="-55563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512763" marR="0" lvl="0" indent="-55563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128" name="Group 12">
            <a:extLst>
              <a:ext uri="{FF2B5EF4-FFF2-40B4-BE49-F238E27FC236}">
                <a16:creationId xmlns:a16="http://schemas.microsoft.com/office/drawing/2014/main" id="{6C9114F7-3015-785B-172A-6E45103180BA}"/>
              </a:ext>
            </a:extLst>
          </p:cNvPr>
          <p:cNvGrpSpPr>
            <a:grpSpLocks/>
          </p:cNvGrpSpPr>
          <p:nvPr/>
        </p:nvGrpSpPr>
        <p:grpSpPr bwMode="auto">
          <a:xfrm>
            <a:off x="1356912" y="919945"/>
            <a:ext cx="3147306" cy="2400596"/>
            <a:chOff x="289225" y="4622362"/>
            <a:chExt cx="12590516" cy="9253809"/>
          </a:xfrm>
        </p:grpSpPr>
        <p:sp>
          <p:nvSpPr>
            <p:cNvPr id="5141" name="Text Box 13">
              <a:extLst>
                <a:ext uri="{FF2B5EF4-FFF2-40B4-BE49-F238E27FC236}">
                  <a16:creationId xmlns:a16="http://schemas.microsoft.com/office/drawing/2014/main" id="{D96C6336-C1D7-41B0-DEB0-AFAD0A7EFE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225" y="4622362"/>
              <a:ext cx="12563625" cy="1245735"/>
            </a:xfrm>
            <a:prstGeom prst="rect">
              <a:avLst/>
            </a:prstGeom>
            <a:solidFill>
              <a:srgbClr val="72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 defTabSz="3762375">
                <a:spcBef>
                  <a:spcPct val="20000"/>
                </a:spcBef>
                <a:buChar char="•"/>
                <a:defRPr sz="132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 defTabSz="3762375">
                <a:spcBef>
                  <a:spcPct val="20000"/>
                </a:spcBef>
                <a:buChar char="–"/>
                <a:defRPr sz="11500">
                  <a:solidFill>
                    <a:schemeClr val="tx1"/>
                  </a:solidFill>
                  <a:latin typeface="Georgia" panose="02040502050405020303" pitchFamily="18" charset="0"/>
                </a:defRPr>
              </a:lvl2pPr>
              <a:lvl3pPr marL="1143000" indent="-228600" defTabSz="3762375">
                <a:spcBef>
                  <a:spcPct val="20000"/>
                </a:spcBef>
                <a:buChar char="•"/>
                <a:defRPr sz="9900">
                  <a:solidFill>
                    <a:schemeClr val="tx1"/>
                  </a:solidFill>
                  <a:latin typeface="Georgia" panose="02040502050405020303" pitchFamily="18" charset="0"/>
                </a:defRPr>
              </a:lvl3pPr>
              <a:lvl4pPr marL="1600200" indent="-228600" defTabSz="3762375">
                <a:spcBef>
                  <a:spcPct val="20000"/>
                </a:spcBef>
                <a:buChar char="–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4pPr>
              <a:lvl5pPr marL="2057400" indent="-228600" defTabSz="3762375">
                <a:spcBef>
                  <a:spcPct val="20000"/>
                </a:spcBef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5pPr>
              <a:lvl6pPr marL="25146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6pPr>
              <a:lvl7pPr marL="29718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7pPr>
              <a:lvl8pPr marL="34290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8pPr>
              <a:lvl9pPr marL="38862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9pPr>
            </a:lstStyle>
            <a:p>
              <a:pPr marL="0" marR="0" lvl="0" indent="0" algn="ctr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5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Introduction: Background &amp; Context</a:t>
              </a:r>
            </a:p>
          </p:txBody>
        </p:sp>
        <p:sp>
          <p:nvSpPr>
            <p:cNvPr id="5142" name="Text Box 1283">
              <a:extLst>
                <a:ext uri="{FF2B5EF4-FFF2-40B4-BE49-F238E27FC236}">
                  <a16:creationId xmlns:a16="http://schemas.microsoft.com/office/drawing/2014/main" id="{58FAF043-DD48-479F-D8D5-7487452C42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801" y="5778882"/>
              <a:ext cx="12555940" cy="809728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lIns="22860" tIns="11430" rIns="22860" bIns="11430" anchor="t">
              <a:spAutoFit/>
            </a:bodyPr>
            <a:lstStyle>
              <a:lvl1pPr marL="457200" defTabSz="3762375">
                <a:spcBef>
                  <a:spcPct val="20000"/>
                </a:spcBef>
                <a:buChar char="•"/>
                <a:defRPr sz="132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 defTabSz="3762375">
                <a:spcBef>
                  <a:spcPct val="20000"/>
                </a:spcBef>
                <a:buChar char="–"/>
                <a:defRPr sz="11500">
                  <a:solidFill>
                    <a:schemeClr val="tx1"/>
                  </a:solidFill>
                  <a:latin typeface="Georgia" panose="02040502050405020303" pitchFamily="18" charset="0"/>
                </a:defRPr>
              </a:lvl2pPr>
              <a:lvl3pPr marL="1143000" indent="-228600" defTabSz="3762375">
                <a:spcBef>
                  <a:spcPct val="20000"/>
                </a:spcBef>
                <a:buChar char="•"/>
                <a:defRPr sz="9900">
                  <a:solidFill>
                    <a:schemeClr val="tx1"/>
                  </a:solidFill>
                  <a:latin typeface="Georgia" panose="02040502050405020303" pitchFamily="18" charset="0"/>
                </a:defRPr>
              </a:lvl3pPr>
              <a:lvl4pPr marL="1600200" indent="-228600" defTabSz="3762375">
                <a:spcBef>
                  <a:spcPct val="20000"/>
                </a:spcBef>
                <a:buChar char="–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4pPr>
              <a:lvl5pPr marL="2057400" indent="-228600" defTabSz="3762375">
                <a:spcBef>
                  <a:spcPct val="20000"/>
                </a:spcBef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5pPr>
              <a:lvl6pPr marL="25146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6pPr>
              <a:lvl7pPr marL="29718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7pPr>
              <a:lvl8pPr marL="34290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8pPr>
              <a:lvl9pPr marL="38862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9pPr>
            </a:lstStyle>
            <a:p>
              <a:pPr marL="257175" marR="0" lvl="0" indent="-142875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,Sans-Serif"/>
                <a:buChar char="•"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Simulation–based learning has been shown to be a highly effective learning modality for collaborative training, particularly in the healthcare field where teamwork and communication are critical for effective and appropriate patient care</a:t>
              </a:r>
            </a:p>
            <a:p>
              <a:pPr marL="457200" marR="0" lvl="0" indent="0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/>
              </a:endParaRPr>
            </a:p>
            <a:p>
              <a:pPr marL="457200" marR="0" lvl="0" indent="0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457200" marR="0" lvl="0" indent="0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457200" marR="0" lvl="0" indent="0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457200" marR="0" lvl="0" indent="0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457200" marR="0" lvl="0" indent="0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129" name="Group 13">
            <a:extLst>
              <a:ext uri="{FF2B5EF4-FFF2-40B4-BE49-F238E27FC236}">
                <a16:creationId xmlns:a16="http://schemas.microsoft.com/office/drawing/2014/main" id="{82E6A7BA-0F18-B88C-A85C-7E2A829A6313}"/>
              </a:ext>
            </a:extLst>
          </p:cNvPr>
          <p:cNvGrpSpPr>
            <a:grpSpLocks/>
          </p:cNvGrpSpPr>
          <p:nvPr/>
        </p:nvGrpSpPr>
        <p:grpSpPr bwMode="auto">
          <a:xfrm>
            <a:off x="4530606" y="2923655"/>
            <a:ext cx="3145692" cy="3818748"/>
            <a:chOff x="25626654" y="3840415"/>
            <a:chExt cx="12608472" cy="8001130"/>
          </a:xfrm>
        </p:grpSpPr>
        <p:sp>
          <p:nvSpPr>
            <p:cNvPr id="5139" name="Text Box 13">
              <a:extLst>
                <a:ext uri="{FF2B5EF4-FFF2-40B4-BE49-F238E27FC236}">
                  <a16:creationId xmlns:a16="http://schemas.microsoft.com/office/drawing/2014/main" id="{EDE383CA-8FED-C851-E796-DC46FFB239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43504" y="3840415"/>
              <a:ext cx="12591622" cy="677103"/>
            </a:xfrm>
            <a:prstGeom prst="rect">
              <a:avLst/>
            </a:prstGeom>
            <a:solidFill>
              <a:srgbClr val="72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3762375">
                <a:spcBef>
                  <a:spcPct val="20000"/>
                </a:spcBef>
                <a:buChar char="•"/>
                <a:defRPr sz="132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 defTabSz="3762375">
                <a:spcBef>
                  <a:spcPct val="20000"/>
                </a:spcBef>
                <a:buChar char="–"/>
                <a:defRPr sz="11500">
                  <a:solidFill>
                    <a:schemeClr val="tx1"/>
                  </a:solidFill>
                  <a:latin typeface="Georgia" panose="02040502050405020303" pitchFamily="18" charset="0"/>
                </a:defRPr>
              </a:lvl2pPr>
              <a:lvl3pPr marL="1143000" indent="-228600" defTabSz="3762375">
                <a:spcBef>
                  <a:spcPct val="20000"/>
                </a:spcBef>
                <a:buChar char="•"/>
                <a:defRPr sz="9900">
                  <a:solidFill>
                    <a:schemeClr val="tx1"/>
                  </a:solidFill>
                  <a:latin typeface="Georgia" panose="02040502050405020303" pitchFamily="18" charset="0"/>
                </a:defRPr>
              </a:lvl3pPr>
              <a:lvl4pPr marL="1600200" indent="-228600" defTabSz="3762375">
                <a:spcBef>
                  <a:spcPct val="20000"/>
                </a:spcBef>
                <a:buChar char="–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4pPr>
              <a:lvl5pPr marL="2057400" indent="-228600" defTabSz="3762375">
                <a:spcBef>
                  <a:spcPct val="20000"/>
                </a:spcBef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5pPr>
              <a:lvl6pPr marL="25146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6pPr>
              <a:lvl7pPr marL="29718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7pPr>
              <a:lvl8pPr marL="34290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8pPr>
              <a:lvl9pPr marL="38862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9pPr>
            </a:lstStyle>
            <a:p>
              <a:pPr marL="0" marR="0" lvl="0" indent="0" algn="ctr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5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Measures</a:t>
              </a:r>
            </a:p>
          </p:txBody>
        </p:sp>
        <p:sp>
          <p:nvSpPr>
            <p:cNvPr id="2" name="Text Box 1283">
              <a:extLst>
                <a:ext uri="{FF2B5EF4-FFF2-40B4-BE49-F238E27FC236}">
                  <a16:creationId xmlns:a16="http://schemas.microsoft.com/office/drawing/2014/main" id="{B6828780-786B-CE82-C029-A28C849AF6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26654" y="4328918"/>
              <a:ext cx="12585754" cy="751262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lIns="22860" tIns="11430" rIns="22860" bIns="11430" anchor="t">
              <a:spAutoFit/>
            </a:bodyPr>
            <a:lstStyle>
              <a:lvl1pPr marL="457200" defTabSz="3762375" eaLnBrk="0" hangingPunct="0">
                <a:spcBef>
                  <a:spcPct val="20000"/>
                </a:spcBef>
                <a:buChar char="•"/>
                <a:defRPr sz="13200"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 defTabSz="3762375" eaLnBrk="0" hangingPunct="0">
                <a:spcBef>
                  <a:spcPct val="20000"/>
                </a:spcBef>
                <a:buChar char="–"/>
                <a:defRPr sz="11500"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 defTabSz="3762375" eaLnBrk="0" hangingPunct="0">
                <a:spcBef>
                  <a:spcPct val="20000"/>
                </a:spcBef>
                <a:buChar char="•"/>
                <a:defRPr sz="9900"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 defTabSz="3762375" eaLnBrk="0" hangingPunct="0">
                <a:spcBef>
                  <a:spcPct val="20000"/>
                </a:spcBef>
                <a:buChar char="–"/>
                <a:defRPr sz="8200"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 defTabSz="3762375" eaLnBrk="0" hangingPunct="0">
                <a:spcBef>
                  <a:spcPct val="20000"/>
                </a:spcBef>
                <a:buChar char="»"/>
                <a:defRPr sz="8200"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457200" marR="0" lvl="0" indent="0" algn="l" defTabSz="3762375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Primary outcomes:</a:t>
              </a: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  <a:p>
              <a:pPr marL="71438" marR="0" lvl="0" indent="0" algn="l" defTabSz="3762375" rtl="0" eaLnBrk="0" fontAlgn="auto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,Sans-Serif"/>
                <a:buChar char="•"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Change in mean domain scores (pre → post) for:</a:t>
              </a:r>
            </a:p>
            <a:p>
              <a:pPr marL="257175" marR="0" lvl="1" indent="-285750" algn="l" defTabSz="3762375" rtl="0" eaLnBrk="0" fontAlgn="auto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,Sans-Serif"/>
                <a:buChar char="•"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Self‑confidence</a:t>
              </a:r>
            </a:p>
            <a:p>
              <a:pPr marL="257175" marR="0" lvl="1" indent="-285750" algn="l" defTabSz="3762375" rtl="0" eaLnBrk="0" fontAlgn="auto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,Sans-Serif"/>
                <a:buChar char="•"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Debriefing satisfaction</a:t>
              </a:r>
            </a:p>
            <a:p>
              <a:pPr marL="257175" marR="0" lvl="1" indent="-285750" algn="l" defTabSz="3762375" rtl="0" eaLnBrk="0" fontAlgn="auto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,Sans-Serif"/>
                <a:buChar char="•"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Perceived clinical decision‑making skills</a:t>
              </a:r>
            </a:p>
            <a:p>
              <a:pPr marL="457200" marR="0" lvl="0" indent="0" algn="l" defTabSz="3762375" rtl="0" eaLnBrk="0" fontAlgn="auto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Secondary outcomes:</a:t>
              </a: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  <a:p>
              <a:pPr marL="71438" marR="0" lvl="0" indent="-71438" algn="l" defTabSz="3762375" rtl="0" eaLnBrk="0" fontAlgn="auto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,Sans-Serif"/>
                <a:buChar char="•"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Subgroup analyses by:</a:t>
              </a:r>
            </a:p>
            <a:p>
              <a:pPr marL="257175" marR="0" lvl="1" indent="-285750" algn="l" defTabSz="3762375" rtl="0" eaLnBrk="0" fontAlgn="auto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,Sans-Serif"/>
                <a:buChar char="•"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Profession (nurse vs resident)</a:t>
              </a:r>
            </a:p>
            <a:p>
              <a:pPr marL="257175" marR="0" lvl="1" indent="-285750" algn="l" defTabSz="3762375" rtl="0" eaLnBrk="0" fontAlgn="auto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,Sans-Serif"/>
                <a:buChar char="•"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Year(s) of training</a:t>
              </a:r>
            </a:p>
            <a:p>
              <a:pPr marL="257175" marR="0" lvl="1" indent="-285750" algn="l" defTabSz="3762375" rtl="0" eaLnBrk="0" fontAlgn="auto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,Sans-Serif"/>
                <a:buChar char="•"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Clinical experience</a:t>
              </a:r>
            </a:p>
            <a:p>
              <a:pPr marL="457200" marR="0" lvl="0" indent="0" algn="l" defTabSz="3762375" rtl="0" eaLnBrk="0" fontAlgn="auto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Purpose:</a:t>
              </a: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  <a:p>
              <a:pPr marL="71438" marR="0" lvl="0" indent="0" algn="l" defTabSz="3762375" rtl="0" eaLnBrk="0" fontAlgn="auto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,Sans-Serif"/>
                <a:buChar char="•"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Quantify simulation effectiveness for perceived confidence and competence in high-stakes teamwork, communication, and decision making </a:t>
              </a:r>
            </a:p>
            <a:p>
              <a:pPr marL="71438" marR="0" lvl="0" indent="0" algn="l" defTabSz="3762375" rtl="0" eaLnBrk="0" fontAlgn="auto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,Sans-Serif"/>
                <a:buChar char="•"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Identify domains and participant groups needing additional focus</a:t>
              </a:r>
            </a:p>
            <a:p>
              <a:pPr marL="457200" marR="0" lvl="0" indent="0" algn="l" defTabSz="3762375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Calibri"/>
                <a:cs typeface="Calibri"/>
              </a:endParaRPr>
            </a:p>
            <a:p>
              <a:pPr marL="457200" marR="0" lvl="0" indent="0" algn="l" defTabSz="3762375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Calibri"/>
                <a:cs typeface="Calibri"/>
              </a:endParaRPr>
            </a:p>
            <a:p>
              <a:pPr marL="457200" marR="0" lvl="0" indent="0" algn="l" defTabSz="3762375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Calibri"/>
                <a:cs typeface="Calibri"/>
              </a:endParaRPr>
            </a:p>
            <a:p>
              <a:pPr marL="457200" marR="0" lvl="0" indent="0" algn="l" defTabSz="3762375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Calibri"/>
                <a:cs typeface="Calibri"/>
              </a:endParaRPr>
            </a:p>
            <a:p>
              <a:pPr marL="457200" marR="0" lvl="0" indent="0" algn="l" defTabSz="3762375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endParaRPr>
            </a:p>
            <a:p>
              <a:pPr marL="457200" marR="0" lvl="0" indent="0" algn="l" defTabSz="3762375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endParaRPr>
            </a:p>
            <a:p>
              <a:pPr marL="457200" marR="0" lvl="0" indent="0" algn="l" defTabSz="3762375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endParaRPr>
            </a:p>
            <a:p>
              <a:pPr marL="457200" marR="0" lvl="0" indent="0" algn="l" defTabSz="3762375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endParaRPr>
            </a:p>
            <a:p>
              <a:pPr marL="457200" marR="0" lvl="0" indent="0" algn="l" defTabSz="3762375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endParaRPr>
            </a:p>
            <a:p>
              <a:pPr marL="457200" marR="0" lvl="0" indent="0" algn="l" defTabSz="3762375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131" name="Group 6">
            <a:extLst>
              <a:ext uri="{FF2B5EF4-FFF2-40B4-BE49-F238E27FC236}">
                <a16:creationId xmlns:a16="http://schemas.microsoft.com/office/drawing/2014/main" id="{1D340333-A330-376B-B136-FCAF2C999628}"/>
              </a:ext>
            </a:extLst>
          </p:cNvPr>
          <p:cNvGrpSpPr>
            <a:grpSpLocks/>
          </p:cNvGrpSpPr>
          <p:nvPr/>
        </p:nvGrpSpPr>
        <p:grpSpPr bwMode="auto">
          <a:xfrm>
            <a:off x="1393406" y="3432282"/>
            <a:ext cx="3116029" cy="2834855"/>
            <a:chOff x="7962125" y="-11369725"/>
            <a:chExt cx="12661379" cy="45171269"/>
          </a:xfrm>
        </p:grpSpPr>
        <p:sp>
          <p:nvSpPr>
            <p:cNvPr id="5137" name="Text Box 13">
              <a:extLst>
                <a:ext uri="{FF2B5EF4-FFF2-40B4-BE49-F238E27FC236}">
                  <a16:creationId xmlns:a16="http://schemas.microsoft.com/office/drawing/2014/main" id="{A6EE0F8A-36DE-0571-6890-A71DB3A52C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62125" y="-11369725"/>
              <a:ext cx="12661379" cy="5149390"/>
            </a:xfrm>
            <a:prstGeom prst="rect">
              <a:avLst/>
            </a:prstGeom>
            <a:solidFill>
              <a:srgbClr val="72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3762375">
                <a:spcBef>
                  <a:spcPct val="20000"/>
                </a:spcBef>
                <a:buChar char="•"/>
                <a:defRPr sz="132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 defTabSz="3762375">
                <a:spcBef>
                  <a:spcPct val="20000"/>
                </a:spcBef>
                <a:buChar char="–"/>
                <a:defRPr sz="11500">
                  <a:solidFill>
                    <a:schemeClr val="tx1"/>
                  </a:solidFill>
                  <a:latin typeface="Georgia" panose="02040502050405020303" pitchFamily="18" charset="0"/>
                </a:defRPr>
              </a:lvl2pPr>
              <a:lvl3pPr marL="1143000" indent="-228600" defTabSz="3762375">
                <a:spcBef>
                  <a:spcPct val="20000"/>
                </a:spcBef>
                <a:buChar char="•"/>
                <a:defRPr sz="9900">
                  <a:solidFill>
                    <a:schemeClr val="tx1"/>
                  </a:solidFill>
                  <a:latin typeface="Georgia" panose="02040502050405020303" pitchFamily="18" charset="0"/>
                </a:defRPr>
              </a:lvl3pPr>
              <a:lvl4pPr marL="1600200" indent="-228600" defTabSz="3762375">
                <a:spcBef>
                  <a:spcPct val="20000"/>
                </a:spcBef>
                <a:buChar char="–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4pPr>
              <a:lvl5pPr marL="2057400" indent="-228600" defTabSz="3762375">
                <a:spcBef>
                  <a:spcPct val="20000"/>
                </a:spcBef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5pPr>
              <a:lvl6pPr marL="25146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6pPr>
              <a:lvl7pPr marL="29718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7pPr>
              <a:lvl8pPr marL="34290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8pPr>
              <a:lvl9pPr marL="38862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9pPr>
            </a:lstStyle>
            <a:p>
              <a:pPr marL="0" marR="0" lvl="0" indent="0" algn="ctr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5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Aim/Objectives/Alignment</a:t>
              </a:r>
            </a:p>
          </p:txBody>
        </p:sp>
        <p:sp>
          <p:nvSpPr>
            <p:cNvPr id="37" name="Text Box 1283">
              <a:extLst>
                <a:ext uri="{FF2B5EF4-FFF2-40B4-BE49-F238E27FC236}">
                  <a16:creationId xmlns:a16="http://schemas.microsoft.com/office/drawing/2014/main" id="{2135286B-6B17-CBF0-D1BB-710B806E6D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03225" y="-6933855"/>
              <a:ext cx="12539013" cy="4073539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lIns="22860" tIns="11430" rIns="22860" bIns="11430" anchor="t">
              <a:spAutoFit/>
            </a:bodyPr>
            <a:lstStyle>
              <a:lvl1pPr marL="457200" defTabSz="3762375">
                <a:spcBef>
                  <a:spcPct val="20000"/>
                </a:spcBef>
                <a:buChar char="•"/>
                <a:defRPr sz="13200"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 defTabSz="3762375">
                <a:spcBef>
                  <a:spcPct val="20000"/>
                </a:spcBef>
                <a:buChar char="–"/>
                <a:defRPr sz="11500"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 defTabSz="3762375">
                <a:spcBef>
                  <a:spcPct val="20000"/>
                </a:spcBef>
                <a:buChar char="•"/>
                <a:defRPr sz="9900"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 defTabSz="3762375">
                <a:spcBef>
                  <a:spcPct val="20000"/>
                </a:spcBef>
                <a:buChar char="–"/>
                <a:defRPr sz="8200"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 defTabSz="3762375">
                <a:spcBef>
                  <a:spcPct val="20000"/>
                </a:spcBef>
                <a:buChar char="»"/>
                <a:defRPr sz="8200"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marL="257175" marR="0" lvl="0" indent="-142875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,Sans-Serif"/>
                <a:buChar char="•"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We aim to enhance the preparedness of our leaners through evidence-based simulation training</a:t>
              </a:r>
            </a:p>
            <a:p>
              <a:pPr marL="257175" marR="0" lvl="0" indent="-142875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,Sans-Serif"/>
                <a:buChar char="•"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Evaluate the added value of interdisciplinary simulation to address gaps in .</a:t>
              </a:r>
            </a:p>
            <a:p>
              <a:pPr marL="257175" marR="0" lvl="0" indent="-142875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,Sans-Serif"/>
                <a:buChar char="•"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  <a:p>
              <a:pPr marL="742950" marR="0" lvl="1" indent="-285750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,Sans-Serif"/>
                <a:buChar char="–"/>
                <a:tabLst/>
                <a:defRPr/>
              </a:pPr>
              <a:endParaRPr kumimoji="0" lang="en-US" sz="57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  <a:p>
              <a:pPr marL="185738" marR="0" lvl="0" indent="-71438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,Sans-Serif"/>
                <a:buChar char="•"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Calibri"/>
                <a:cs typeface="Calibri"/>
              </a:endParaRPr>
            </a:p>
            <a:p>
              <a:pPr marL="185738" marR="0" lvl="0" indent="-71438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,Sans-Serif"/>
                <a:buChar char="•"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  <a:p>
              <a:pPr marL="185738" marR="0" lvl="0" indent="-71438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,Sans-Serif"/>
                <a:buChar char="•"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We align with our broader objectives as an organization to use data driven methods to inform curriculum design and foster continuous improvement</a:t>
              </a: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Calibri"/>
                <a:cs typeface="Calibri"/>
              </a:endParaRPr>
            </a:p>
            <a:p>
              <a:pPr marL="185738" marR="0" lvl="0" indent="-71438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,Sans-Serif"/>
                <a:buChar char="•"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  <a:p>
              <a:pPr marL="185738" marR="0" lvl="0" indent="-71438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,Sans-Serif"/>
                <a:buChar char="•"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  <a:p>
              <a:pPr marL="257175" marR="0" lvl="0" indent="-142875" algn="l" defTabSz="376237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altLang="en-US" sz="1000" b="0" i="1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5132" name="Text Box 13">
            <a:extLst>
              <a:ext uri="{FF2B5EF4-FFF2-40B4-BE49-F238E27FC236}">
                <a16:creationId xmlns:a16="http://schemas.microsoft.com/office/drawing/2014/main" id="{C663AFB0-603D-069C-5D73-5FD8021B30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2969" y="1070192"/>
            <a:ext cx="3142223" cy="323165"/>
          </a:xfrm>
          <a:prstGeom prst="rect">
            <a:avLst/>
          </a:prstGeom>
          <a:solidFill>
            <a:srgbClr val="72BF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marL="0" marR="0" lvl="0" indent="0" algn="ctr" defTabSz="3762375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5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Results: Preliminary</a:t>
            </a:r>
          </a:p>
        </p:txBody>
      </p:sp>
      <p:pic>
        <p:nvPicPr>
          <p:cNvPr id="5133" name="Picture 6">
            <a:extLst>
              <a:ext uri="{FF2B5EF4-FFF2-40B4-BE49-F238E27FC236}">
                <a16:creationId xmlns:a16="http://schemas.microsoft.com/office/drawing/2014/main" id="{E8994AC5-520E-A41B-C7B4-19DD1AED77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0888" y="541046"/>
            <a:ext cx="991394" cy="315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4" name="Picture 6">
            <a:extLst>
              <a:ext uri="{FF2B5EF4-FFF2-40B4-BE49-F238E27FC236}">
                <a16:creationId xmlns:a16="http://schemas.microsoft.com/office/drawing/2014/main" id="{95E61F0C-1462-42A7-4C6F-38F5ECB82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9347" y="101694"/>
            <a:ext cx="1318816" cy="40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5" name="Rectangle 4">
            <a:extLst>
              <a:ext uri="{FF2B5EF4-FFF2-40B4-BE49-F238E27FC236}">
                <a16:creationId xmlns:a16="http://schemas.microsoft.com/office/drawing/2014/main" id="{73AAAC23-3547-4C3C-9E08-E555D94648C5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xfrm>
            <a:off x="7840266" y="861417"/>
            <a:ext cx="2937669" cy="24249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5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185738" indent="-71438">
              <a:defRPr sz="205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285750" indent="-57150">
              <a:defRPr sz="205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400050" indent="-57150">
              <a:defRPr sz="205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514350" indent="-57150">
              <a:defRPr sz="205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628650" indent="-57150" eaLnBrk="0" fontAlgn="base" hangingPunct="0">
              <a:spcBef>
                <a:spcPct val="0"/>
              </a:spcBef>
              <a:spcAft>
                <a:spcPct val="0"/>
              </a:spcAft>
              <a:defRPr sz="205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742950" indent="-57150" eaLnBrk="0" fontAlgn="base" hangingPunct="0">
              <a:spcBef>
                <a:spcPct val="0"/>
              </a:spcBef>
              <a:spcAft>
                <a:spcPct val="0"/>
              </a:spcAft>
              <a:defRPr sz="205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857250" indent="-57150" eaLnBrk="0" fontAlgn="base" hangingPunct="0">
              <a:spcBef>
                <a:spcPct val="0"/>
              </a:spcBef>
              <a:spcAft>
                <a:spcPct val="0"/>
              </a:spcAft>
              <a:defRPr sz="205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971550" indent="-57150" eaLnBrk="0" fontAlgn="base" hangingPunct="0">
              <a:spcBef>
                <a:spcPct val="0"/>
              </a:spcBef>
              <a:spcAft>
                <a:spcPct val="0"/>
              </a:spcAft>
              <a:defRPr sz="205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NI X Meeting Three October 9, 2026</a:t>
            </a:r>
          </a:p>
        </p:txBody>
      </p:sp>
      <p:sp>
        <p:nvSpPr>
          <p:cNvPr id="6" name="Text Box 1028">
            <a:extLst>
              <a:ext uri="{FF2B5EF4-FFF2-40B4-BE49-F238E27FC236}">
                <a16:creationId xmlns:a16="http://schemas.microsoft.com/office/drawing/2014/main" id="{E5B6A2E6-1B29-2B8C-21A4-0EC14DA44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8183" y="6045037"/>
            <a:ext cx="3133182" cy="792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22860" tIns="11430" rIns="22860" bIns="11430" anchor="t">
            <a:spAutoFit/>
          </a:bodyPr>
          <a:lstStyle>
            <a:lvl1pPr marL="473075" indent="-15875" defTabSz="3762375" eaLnBrk="0" hangingPunct="0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defTabSz="3762375" eaLnBrk="0" hangingPunct="0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defTabSz="3762375" eaLnBrk="0" hangingPunct="0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defTabSz="3762375" eaLnBrk="0" hangingPunct="0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defTabSz="3762375" eaLnBrk="0" hangingPunct="0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257175" marR="0" lvl="0" indent="-142875" algn="l" defTabSz="3762375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Scheduling Conflict: Coordinating sessions around resident and nursing schedules.  </a:t>
            </a:r>
          </a:p>
          <a:p>
            <a:pPr marL="257175" marR="0" lvl="0" indent="-142875" algn="l" defTabSz="3762375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Small participant size: offer multiple sessions</a:t>
            </a:r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/>
              <a:cs typeface="Calibri"/>
            </a:endParaRPr>
          </a:p>
          <a:p>
            <a:pPr marL="257175" marR="0" lvl="0" indent="-142875" algn="l" defTabSz="3762375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Inconsistent survey completion: send reminders </a:t>
            </a:r>
          </a:p>
        </p:txBody>
      </p:sp>
      <p:pic>
        <p:nvPicPr>
          <p:cNvPr id="7" name="Picture 6" descr="Working at St. Luke's University Health Network: 312 Reviews | Indeed.com">
            <a:extLst>
              <a:ext uri="{FF2B5EF4-FFF2-40B4-BE49-F238E27FC236}">
                <a16:creationId xmlns:a16="http://schemas.microsoft.com/office/drawing/2014/main" id="{720417B8-266B-A883-04E4-05205881F5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8897" y="79514"/>
            <a:ext cx="2183500" cy="8257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737BB5AB-C882-703E-1023-91C22B155479}"/>
              </a:ext>
            </a:extLst>
          </p:cNvPr>
          <p:cNvGraphicFramePr/>
          <p:nvPr/>
        </p:nvGraphicFramePr>
        <p:xfrm>
          <a:off x="2292989" y="4317657"/>
          <a:ext cx="1239220" cy="879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113" name="Diagram 4112">
            <a:extLst>
              <a:ext uri="{FF2B5EF4-FFF2-40B4-BE49-F238E27FC236}">
                <a16:creationId xmlns:a16="http://schemas.microsoft.com/office/drawing/2014/main" id="{815CCF3D-E471-B406-7AD5-91D1B27132CD}"/>
              </a:ext>
            </a:extLst>
          </p:cNvPr>
          <p:cNvGraphicFramePr/>
          <p:nvPr/>
        </p:nvGraphicFramePr>
        <p:xfrm>
          <a:off x="1499336" y="5609285"/>
          <a:ext cx="2900119" cy="639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2079" name="Picture 2078" descr="A group of people in a room with computers">
            <a:extLst>
              <a:ext uri="{FF2B5EF4-FFF2-40B4-BE49-F238E27FC236}">
                <a16:creationId xmlns:a16="http://schemas.microsoft.com/office/drawing/2014/main" id="{8F01BD5F-B89C-E0E1-7E0E-5BDFFF8F367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54026" y="2217124"/>
            <a:ext cx="2030881" cy="801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99628" name="Table 99627">
            <a:extLst>
              <a:ext uri="{FF2B5EF4-FFF2-40B4-BE49-F238E27FC236}">
                <a16:creationId xmlns:a16="http://schemas.microsoft.com/office/drawing/2014/main" id="{277EFE2C-1635-8483-5E59-F751B751A1AC}"/>
              </a:ext>
            </a:extLst>
          </p:cNvPr>
          <p:cNvGraphicFramePr/>
          <p:nvPr/>
        </p:nvGraphicFramePr>
        <p:xfrm>
          <a:off x="7772985" y="1825113"/>
          <a:ext cx="3058056" cy="210019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716178">
                  <a:extLst>
                    <a:ext uri="{9D8B030D-6E8A-4147-A177-3AD203B41FA5}">
                      <a16:colId xmlns:a16="http://schemas.microsoft.com/office/drawing/2014/main" val="190321661"/>
                    </a:ext>
                  </a:extLst>
                </a:gridCol>
                <a:gridCol w="577968">
                  <a:extLst>
                    <a:ext uri="{9D8B030D-6E8A-4147-A177-3AD203B41FA5}">
                      <a16:colId xmlns:a16="http://schemas.microsoft.com/office/drawing/2014/main" val="1760083549"/>
                    </a:ext>
                  </a:extLst>
                </a:gridCol>
                <a:gridCol w="632691">
                  <a:extLst>
                    <a:ext uri="{9D8B030D-6E8A-4147-A177-3AD203B41FA5}">
                      <a16:colId xmlns:a16="http://schemas.microsoft.com/office/drawing/2014/main" val="2636806150"/>
                    </a:ext>
                  </a:extLst>
                </a:gridCol>
                <a:gridCol w="577968">
                  <a:extLst>
                    <a:ext uri="{9D8B030D-6E8A-4147-A177-3AD203B41FA5}">
                      <a16:colId xmlns:a16="http://schemas.microsoft.com/office/drawing/2014/main" val="940332600"/>
                    </a:ext>
                  </a:extLst>
                </a:gridCol>
                <a:gridCol w="553251">
                  <a:extLst>
                    <a:ext uri="{9D8B030D-6E8A-4147-A177-3AD203B41FA5}">
                      <a16:colId xmlns:a16="http://schemas.microsoft.com/office/drawing/2014/main" val="1468084966"/>
                    </a:ext>
                  </a:extLst>
                </a:gridCol>
              </a:tblGrid>
              <a:tr h="11332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600" b="0">
                          <a:effectLst/>
                        </a:rPr>
                        <a:t>Measure </a:t>
                      </a:r>
                    </a:p>
                  </a:txBody>
                  <a:tcPr marL="16742" marR="16742" marT="8371" marB="8371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600" b="0">
                          <a:effectLst/>
                        </a:rPr>
                        <a:t>Nurses (n=50)</a:t>
                      </a:r>
                    </a:p>
                  </a:txBody>
                  <a:tcPr marL="16742" marR="16742" marT="8371" marB="8371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600" b="0">
                          <a:effectLst/>
                        </a:rPr>
                        <a:t>Residents (n=26)</a:t>
                      </a:r>
                    </a:p>
                  </a:txBody>
                  <a:tcPr marL="16742" marR="16742" marT="8371" marB="8371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4281587009"/>
                  </a:ext>
                </a:extLst>
              </a:tr>
              <a:tr h="207242">
                <a:tc>
                  <a:txBody>
                    <a:bodyPr/>
                    <a:lstStyle/>
                    <a:p>
                      <a:pPr algn="ctr"/>
                      <a:endParaRPr lang="en-US" sz="600" b="0"/>
                    </a:p>
                  </a:txBody>
                  <a:tcPr marL="16742" marR="16742" marT="8371" marB="83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/>
                        <a:t>Pre-simulation </a:t>
                      </a:r>
                    </a:p>
                  </a:txBody>
                  <a:tcPr marL="16742" marR="16742" marT="8371" marB="83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/>
                        <a:t>Post-simulation</a:t>
                      </a:r>
                    </a:p>
                  </a:txBody>
                  <a:tcPr marL="16742" marR="16742" marT="8371" marB="83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/>
                        <a:t>Pre-simulation </a:t>
                      </a:r>
                    </a:p>
                  </a:txBody>
                  <a:tcPr marL="16742" marR="16742" marT="8371" marB="83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/>
                        <a:t>Post-simulation</a:t>
                      </a:r>
                    </a:p>
                  </a:txBody>
                  <a:tcPr marL="16742" marR="16742" marT="8371" marB="8371"/>
                </a:tc>
                <a:extLst>
                  <a:ext uri="{0D108BD9-81ED-4DB2-BD59-A6C34878D82A}">
                    <a16:rowId xmlns:a16="http://schemas.microsoft.com/office/drawing/2014/main" val="3408958027"/>
                  </a:ext>
                </a:extLst>
              </a:tr>
              <a:tr h="245342">
                <a:tc>
                  <a:txBody>
                    <a:bodyPr/>
                    <a:lstStyle/>
                    <a:p>
                      <a:pPr marL="0" marR="0" lvl="0" indent="0" algn="l" defTabSz="28802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00" b="0">
                          <a:effectLst/>
                        </a:rPr>
                        <a:t>Confidence in closed‑loop communication</a:t>
                      </a:r>
                    </a:p>
                  </a:txBody>
                  <a:tcPr marL="16742" marR="16742" marT="8371" marB="8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>
                          <a:effectLst/>
                        </a:rPr>
                        <a:t>61.2%</a:t>
                      </a:r>
                    </a:p>
                  </a:txBody>
                  <a:tcPr marL="16742" marR="16742" marT="8371" marB="8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/>
                        <a:t>96.1%</a:t>
                      </a:r>
                    </a:p>
                  </a:txBody>
                  <a:tcPr marL="16742" marR="16742" marT="8371" marB="8371" anchor="ctr"/>
                </a:tc>
                <a:tc>
                  <a:txBody>
                    <a:bodyPr/>
                    <a:lstStyle/>
                    <a:p>
                      <a:pPr marL="0" marR="0" lvl="0" indent="0" algn="ctr" defTabSz="28802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>
                          <a:effectLst/>
                        </a:rPr>
                        <a:t>68%</a:t>
                      </a:r>
                    </a:p>
                  </a:txBody>
                  <a:tcPr marL="16742" marR="16742" marT="8371" marB="8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/>
                        <a:t>96%</a:t>
                      </a:r>
                    </a:p>
                  </a:txBody>
                  <a:tcPr marL="16742" marR="16742" marT="8371" marB="8371" anchor="ctr"/>
                </a:tc>
                <a:extLst>
                  <a:ext uri="{0D108BD9-81ED-4DB2-BD59-A6C34878D82A}">
                    <a16:rowId xmlns:a16="http://schemas.microsoft.com/office/drawing/2014/main" val="2994970169"/>
                  </a:ext>
                </a:extLst>
              </a:tr>
              <a:tr h="267852">
                <a:tc>
                  <a:txBody>
                    <a:bodyPr/>
                    <a:lstStyle/>
                    <a:p>
                      <a:pPr marL="0" marR="0" lvl="0" indent="0" algn="l" defTabSz="28802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00" b="0">
                          <a:effectLst/>
                        </a:rPr>
                        <a:t>Not comfortable sharing critical info in timely manner</a:t>
                      </a:r>
                    </a:p>
                  </a:txBody>
                  <a:tcPr marL="16742" marR="16742" marT="8371" marB="8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/>
                        <a:t>49%</a:t>
                      </a:r>
                    </a:p>
                  </a:txBody>
                  <a:tcPr marL="16742" marR="16742" marT="8371" marB="8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/>
                        <a:t>7.9%</a:t>
                      </a:r>
                    </a:p>
                  </a:txBody>
                  <a:tcPr marL="16742" marR="16742" marT="8371" marB="8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/>
                        <a:t>20%</a:t>
                      </a:r>
                    </a:p>
                  </a:txBody>
                  <a:tcPr marL="16742" marR="16742" marT="8371" marB="8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/>
                        <a:t>7.4%</a:t>
                      </a:r>
                    </a:p>
                  </a:txBody>
                  <a:tcPr marL="16742" marR="16742" marT="8371" marB="8371" anchor="ctr"/>
                </a:tc>
                <a:extLst>
                  <a:ext uri="{0D108BD9-81ED-4DB2-BD59-A6C34878D82A}">
                    <a16:rowId xmlns:a16="http://schemas.microsoft.com/office/drawing/2014/main" val="4133642097"/>
                  </a:ext>
                </a:extLst>
              </a:tr>
              <a:tr h="206039">
                <a:tc>
                  <a:txBody>
                    <a:bodyPr/>
                    <a:lstStyle/>
                    <a:p>
                      <a:pPr marL="0" marR="0" lvl="0" indent="0" algn="l" defTabSz="28802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00" b="0">
                          <a:effectLst/>
                        </a:rPr>
                        <a:t>Do not understand role (role clarity)</a:t>
                      </a:r>
                    </a:p>
                  </a:txBody>
                  <a:tcPr marL="16742" marR="16742" marT="8371" marB="8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/>
                        <a:t>49%</a:t>
                      </a:r>
                    </a:p>
                  </a:txBody>
                  <a:tcPr marL="16742" marR="16742" marT="8371" marB="8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/>
                        <a:t>4%</a:t>
                      </a:r>
                    </a:p>
                  </a:txBody>
                  <a:tcPr marL="16742" marR="16742" marT="8371" marB="8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/>
                        <a:t>32%</a:t>
                      </a:r>
                    </a:p>
                  </a:txBody>
                  <a:tcPr marL="16742" marR="16742" marT="8371" marB="8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/>
                        <a:t>0%</a:t>
                      </a:r>
                    </a:p>
                  </a:txBody>
                  <a:tcPr marL="16742" marR="16742" marT="8371" marB="8371" anchor="ctr"/>
                </a:tc>
                <a:extLst>
                  <a:ext uri="{0D108BD9-81ED-4DB2-BD59-A6C34878D82A}">
                    <a16:rowId xmlns:a16="http://schemas.microsoft.com/office/drawing/2014/main" val="2103325242"/>
                  </a:ext>
                </a:extLst>
              </a:tr>
              <a:tr h="206039">
                <a:tc>
                  <a:txBody>
                    <a:bodyPr/>
                    <a:lstStyle/>
                    <a:p>
                      <a:pPr marL="0" marR="0" lvl="0" indent="0" algn="l" defTabSz="28802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00" b="0">
                          <a:effectLst/>
                        </a:rPr>
                        <a:t>Not comfortable expressing concern</a:t>
                      </a:r>
                    </a:p>
                  </a:txBody>
                  <a:tcPr marL="16742" marR="16742" marT="8371" marB="8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/>
                        <a:t>36.8%</a:t>
                      </a:r>
                    </a:p>
                  </a:txBody>
                  <a:tcPr marL="16742" marR="16742" marT="8371" marB="8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/>
                        <a:t>8%</a:t>
                      </a:r>
                    </a:p>
                  </a:txBody>
                  <a:tcPr marL="16742" marR="16742" marT="8371" marB="8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/>
                        <a:t>32%</a:t>
                      </a:r>
                    </a:p>
                  </a:txBody>
                  <a:tcPr marL="16742" marR="16742" marT="8371" marB="8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/>
                        <a:t>7.4%</a:t>
                      </a:r>
                    </a:p>
                  </a:txBody>
                  <a:tcPr marL="16742" marR="16742" marT="8371" marB="8371" anchor="ctr"/>
                </a:tc>
                <a:extLst>
                  <a:ext uri="{0D108BD9-81ED-4DB2-BD59-A6C34878D82A}">
                    <a16:rowId xmlns:a16="http://schemas.microsoft.com/office/drawing/2014/main" val="3797333816"/>
                  </a:ext>
                </a:extLst>
              </a:tr>
              <a:tr h="267852">
                <a:tc>
                  <a:txBody>
                    <a:bodyPr/>
                    <a:lstStyle/>
                    <a:p>
                      <a:pPr marL="0" marR="0" lvl="0" indent="0" algn="l" defTabSz="28802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00" b="0">
                          <a:effectLst/>
                        </a:rPr>
                        <a:t>Confidence in identifying/prioritizing clinical problems</a:t>
                      </a:r>
                    </a:p>
                  </a:txBody>
                  <a:tcPr marL="16742" marR="16742" marT="8371" marB="8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/>
                        <a:t>—</a:t>
                      </a:r>
                    </a:p>
                  </a:txBody>
                  <a:tcPr marL="16742" marR="16742" marT="8371" marB="8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/>
                        <a:t>-—</a:t>
                      </a:r>
                    </a:p>
                  </a:txBody>
                  <a:tcPr marL="16742" marR="16742" marT="8371" marB="8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/>
                        <a:t>56%</a:t>
                      </a:r>
                    </a:p>
                  </a:txBody>
                  <a:tcPr marL="16742" marR="16742" marT="8371" marB="8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/>
                        <a:t>92.6%</a:t>
                      </a:r>
                    </a:p>
                  </a:txBody>
                  <a:tcPr marL="16742" marR="16742" marT="8371" marB="8371" anchor="ctr"/>
                </a:tc>
                <a:extLst>
                  <a:ext uri="{0D108BD9-81ED-4DB2-BD59-A6C34878D82A}">
                    <a16:rowId xmlns:a16="http://schemas.microsoft.com/office/drawing/2014/main" val="3643472998"/>
                  </a:ext>
                </a:extLst>
              </a:tr>
              <a:tr h="245342">
                <a:tc>
                  <a:txBody>
                    <a:bodyPr/>
                    <a:lstStyle/>
                    <a:p>
                      <a:pPr marL="0" marR="0" lvl="0" indent="0" algn="l" defTabSz="28802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00" b="0">
                          <a:effectLst/>
                        </a:rPr>
                        <a:t>Confidence in anticipating complications</a:t>
                      </a:r>
                    </a:p>
                  </a:txBody>
                  <a:tcPr marL="16742" marR="16742" marT="8371" marB="8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/>
                        <a:t>—</a:t>
                      </a:r>
                    </a:p>
                  </a:txBody>
                  <a:tcPr marL="16742" marR="16742" marT="8371" marB="8371" anchor="ctr"/>
                </a:tc>
                <a:tc>
                  <a:txBody>
                    <a:bodyPr/>
                    <a:lstStyle/>
                    <a:p>
                      <a:pPr marL="0" marR="0" lvl="0" indent="0" algn="ctr" defTabSz="28802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/>
                        <a:t>—</a:t>
                      </a:r>
                    </a:p>
                    <a:p>
                      <a:pPr algn="ctr"/>
                      <a:endParaRPr lang="en-US" sz="600" b="0"/>
                    </a:p>
                  </a:txBody>
                  <a:tcPr marL="16742" marR="16742" marT="8371" marB="8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/>
                        <a:t>68%</a:t>
                      </a:r>
                    </a:p>
                  </a:txBody>
                  <a:tcPr marL="16742" marR="16742" marT="8371" marB="8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/>
                        <a:t>96.3%</a:t>
                      </a:r>
                    </a:p>
                  </a:txBody>
                  <a:tcPr marL="16742" marR="16742" marT="8371" marB="8371" anchor="ctr"/>
                </a:tc>
                <a:extLst>
                  <a:ext uri="{0D108BD9-81ED-4DB2-BD59-A6C34878D82A}">
                    <a16:rowId xmlns:a16="http://schemas.microsoft.com/office/drawing/2014/main" val="3962033298"/>
                  </a:ext>
                </a:extLst>
              </a:tr>
              <a:tr h="207242">
                <a:tc>
                  <a:txBody>
                    <a:bodyPr/>
                    <a:lstStyle/>
                    <a:p>
                      <a:pPr marL="0" marR="0" lvl="0" indent="0" algn="l" defTabSz="28802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00" b="0">
                          <a:effectLst/>
                        </a:rPr>
                        <a:t>Confidence in choosing intervention</a:t>
                      </a:r>
                    </a:p>
                  </a:txBody>
                  <a:tcPr marL="16742" marR="16742" marT="8371" marB="8371" anchor="ctr"/>
                </a:tc>
                <a:tc>
                  <a:txBody>
                    <a:bodyPr/>
                    <a:lstStyle/>
                    <a:p>
                      <a:pPr marL="0" marR="0" lvl="0" indent="0" algn="ctr" defTabSz="28802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/>
                        <a:t>—</a:t>
                      </a:r>
                    </a:p>
                    <a:p>
                      <a:pPr algn="ctr"/>
                      <a:endParaRPr lang="en-US" sz="600" b="0"/>
                    </a:p>
                  </a:txBody>
                  <a:tcPr marL="16742" marR="16742" marT="8371" marB="8371" anchor="ctr"/>
                </a:tc>
                <a:tc>
                  <a:txBody>
                    <a:bodyPr/>
                    <a:lstStyle/>
                    <a:p>
                      <a:pPr marL="0" marR="0" lvl="0" indent="0" algn="ctr" defTabSz="28802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/>
                        <a:t>—</a:t>
                      </a:r>
                    </a:p>
                    <a:p>
                      <a:pPr algn="ctr"/>
                      <a:endParaRPr lang="en-US" sz="600" b="0"/>
                    </a:p>
                  </a:txBody>
                  <a:tcPr marL="16742" marR="16742" marT="8371" marB="8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>
                          <a:effectLst/>
                        </a:rPr>
                        <a:t>64%</a:t>
                      </a:r>
                    </a:p>
                  </a:txBody>
                  <a:tcPr marL="16742" marR="16742" marT="8371" marB="8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/>
                        <a:t>89.9%</a:t>
                      </a:r>
                    </a:p>
                  </a:txBody>
                  <a:tcPr marL="16742" marR="16742" marT="8371" marB="8371" anchor="ctr"/>
                </a:tc>
                <a:extLst>
                  <a:ext uri="{0D108BD9-81ED-4DB2-BD59-A6C34878D82A}">
                    <a16:rowId xmlns:a16="http://schemas.microsoft.com/office/drawing/2014/main" val="2847478326"/>
                  </a:ext>
                </a:extLst>
              </a:tr>
              <a:tr h="133926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 b="0">
                          <a:effectLst/>
                        </a:rPr>
                        <a:t>Prior sim experience</a:t>
                      </a:r>
                    </a:p>
                  </a:txBody>
                  <a:tcPr marL="16742" marR="16742" marT="8371" marB="8371" anchor="ctr"/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600" b="0"/>
                        <a:t>81.6%</a:t>
                      </a:r>
                    </a:p>
                  </a:txBody>
                  <a:tcPr marL="16742" marR="16742" marT="8371" marB="8371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66967" marR="66967" marT="33483" marB="33483" anchor="ctr"/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600" b="0">
                          <a:effectLst/>
                        </a:rPr>
                        <a:t>56%</a:t>
                      </a:r>
                    </a:p>
                  </a:txBody>
                  <a:tcPr marL="16742" marR="16742" marT="8371" marB="8371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66967" marR="66967" marT="33483" marB="33483" anchor="ctr"/>
                </a:tc>
                <a:extLst>
                  <a:ext uri="{0D108BD9-81ED-4DB2-BD59-A6C34878D82A}">
                    <a16:rowId xmlns:a16="http://schemas.microsoft.com/office/drawing/2014/main" val="3833009922"/>
                  </a:ext>
                </a:extLst>
              </a:tr>
            </a:tbl>
          </a:graphicData>
        </a:graphic>
      </p:graphicFrame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9FCBBF30-3C30-3E46-1ECD-12760E407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099" name="TextBox 4098">
            <a:extLst>
              <a:ext uri="{FF2B5EF4-FFF2-40B4-BE49-F238E27FC236}">
                <a16:creationId xmlns:a16="http://schemas.microsoft.com/office/drawing/2014/main" id="{A1D0BF25-DE75-F8A5-F036-0055969578AC}"/>
              </a:ext>
            </a:extLst>
          </p:cNvPr>
          <p:cNvSpPr txBox="1"/>
          <p:nvPr/>
        </p:nvSpPr>
        <p:spPr>
          <a:xfrm>
            <a:off x="1401111" y="6368694"/>
            <a:ext cx="2209101" cy="923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22860" tIns="11430" rIns="22860" bIns="1143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Picture 3" descr="Barriers - Strategies&#10;&#10;AI-generated content may be incorrect.">
            <a:extLst>
              <a:ext uri="{FF2B5EF4-FFF2-40B4-BE49-F238E27FC236}">
                <a16:creationId xmlns:a16="http://schemas.microsoft.com/office/drawing/2014/main" id="{3A459D6F-ECF8-68A2-30CF-D9997F527B8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27433" y="5743430"/>
            <a:ext cx="3147265" cy="3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81710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1FF04-E48A-9EB9-62A9-03A82C353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97" y="3966518"/>
            <a:ext cx="4137485" cy="1806531"/>
          </a:xfrm>
        </p:spPr>
        <p:txBody>
          <a:bodyPr anchor="ctr">
            <a:normAutofit/>
          </a:bodyPr>
          <a:lstStyle/>
          <a:p>
            <a:r>
              <a:rPr lang="en-US" sz="3600" b="1">
                <a:solidFill>
                  <a:schemeClr val="bg1"/>
                </a:solidFill>
                <a:highlight>
                  <a:srgbClr val="008000"/>
                </a:highlight>
              </a:rPr>
              <a:t>INTRODUCTION</a:t>
            </a:r>
          </a:p>
        </p:txBody>
      </p:sp>
      <p:pic>
        <p:nvPicPr>
          <p:cNvPr id="4" name="Picture 3" descr="A group of people in a room with computers">
            <a:extLst>
              <a:ext uri="{FF2B5EF4-FFF2-40B4-BE49-F238E27FC236}">
                <a16:creationId xmlns:a16="http://schemas.microsoft.com/office/drawing/2014/main" id="{8F01BD5F-B89C-E0E1-7E0E-5BDFFF8F36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950" b="14963"/>
          <a:stretch>
            <a:fillRect/>
          </a:stretch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AA1BA38-B366-8B00-5DD0-68C905D5A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anchor="ctr">
            <a:normAutofit/>
          </a:bodyPr>
          <a:lstStyle/>
          <a:p>
            <a:r>
              <a:rPr lang="en-US" sz="1800"/>
              <a:t>Rapid response events require residents and nurses to communicate, understand their roles, and make clinical decisions together under pressure.</a:t>
            </a:r>
          </a:p>
          <a:p>
            <a:r>
              <a:rPr lang="en-US" sz="1800"/>
              <a:t>Our study uses collaborative evidence-based simulation training to strengthen those skills among internal medicine residents and nurses.</a:t>
            </a:r>
          </a:p>
          <a:p>
            <a:r>
              <a:rPr lang="en-US" sz="1800"/>
              <a:t>We are evaluating whether participants’ confidence and perceived decision-making improve after simulation.”</a:t>
            </a:r>
          </a:p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78457556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2D336-0E9C-4E52-AB21-F277D2AB7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8144" y="768097"/>
            <a:ext cx="10280448" cy="52120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2"/>
                </a:solidFill>
                <a:highlight>
                  <a:srgbClr val="008000"/>
                </a:highlight>
              </a:rPr>
              <a:t>AIM OF THE PROJECT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37BB5AB-C882-703E-1023-91C22B155479}"/>
              </a:ext>
            </a:extLst>
          </p:cNvPr>
          <p:cNvGraphicFramePr/>
          <p:nvPr/>
        </p:nvGraphicFramePr>
        <p:xfrm>
          <a:off x="1621081" y="4693667"/>
          <a:ext cx="7903318" cy="16539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C85D1F8-8344-2E84-CCDA-A2879A823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266" y="1800665"/>
            <a:ext cx="10515600" cy="4867422"/>
          </a:xfrm>
        </p:spPr>
        <p:txBody>
          <a:bodyPr/>
          <a:lstStyle/>
          <a:p>
            <a:r>
              <a:rPr lang="en-US" dirty="0"/>
              <a:t>Our aim is to assess the value of interprofessional rapid response simulation in preparing learners for high-stakes teamwork.</a:t>
            </a:r>
          </a:p>
          <a:p>
            <a:r>
              <a:rPr lang="en-US" dirty="0"/>
              <a:t>We are measuring changes in self-confidence, perceived clinical decision-making, and satisfaction with the debriefing.</a:t>
            </a:r>
          </a:p>
          <a:p>
            <a:r>
              <a:rPr lang="en-US" dirty="0"/>
              <a:t>We also plan to examine whether results differ by profession, years of training, or clinical experience </a:t>
            </a:r>
          </a:p>
        </p:txBody>
      </p:sp>
      <p:pic>
        <p:nvPicPr>
          <p:cNvPr id="9" name="Picture 8" descr="Working at St. Luke's University Health Network: 312 Reviews | Indeed.com">
            <a:extLst>
              <a:ext uri="{FF2B5EF4-FFF2-40B4-BE49-F238E27FC236}">
                <a16:creationId xmlns:a16="http://schemas.microsoft.com/office/drawing/2014/main" id="{720417B8-266B-A883-04E4-05205881F5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63" y="29396"/>
            <a:ext cx="3069100" cy="8032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659763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7A923-69DA-8415-3776-F8A1B758A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2"/>
                </a:solidFill>
                <a:highlight>
                  <a:srgbClr val="008000"/>
                </a:highlight>
              </a:rPr>
              <a:t>DATA COLLECTION/METHOD </a:t>
            </a:r>
            <a:endParaRPr lang="en-US">
              <a:solidFill>
                <a:schemeClr val="bg2"/>
              </a:solidFill>
              <a:highlight>
                <a:srgbClr val="0080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1E4F9-B0DA-D85B-11CA-5F387E26C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9114" y="1825625"/>
            <a:ext cx="10414686" cy="2350959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/>
              <a:t> We are collecting pre- and post simulation survey responses using Likert-scale items and open-ended questions.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/>
              <a:t> The surveys cover confidence, perceived decision-making, and debriefing satisfaction.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/>
              <a:t> Our preliminary data show improvement after simulation in communication, role clarity, and confidence in clinical decision-making.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/>
              <a:t> The study is ongoing, so the findings are preliminary; the sample is small, survey completion has been inconsistent, and the measures are self reported.”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DB84911-57F2-B2D5-ABD5-8C6C2B25D6B8}"/>
              </a:ext>
            </a:extLst>
          </p:cNvPr>
          <p:cNvGraphicFramePr>
            <a:graphicFrameLocks noGrp="1"/>
          </p:cNvGraphicFramePr>
          <p:nvPr/>
        </p:nvGraphicFramePr>
        <p:xfrm>
          <a:off x="389581" y="4176584"/>
          <a:ext cx="8741719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41719">
                  <a:extLst>
                    <a:ext uri="{9D8B030D-6E8A-4147-A177-3AD203B41FA5}">
                      <a16:colId xmlns:a16="http://schemas.microsoft.com/office/drawing/2014/main" val="996192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/>
                        <a:t>The process involves bringing nurses and internal medicine together for the simulation training.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/>
                        <a:t>Participants completed surveys before and after the simulation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/>
                        <a:t>We used structured debrief to support reflection, feedback exchange, and discussion of team roles.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/>
                        <a:t>We are continuing data collection and plan to complete the analysis before using the findings to inform curriculum development.</a:t>
                      </a:r>
                    </a:p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810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44437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76287-6CBB-418D-1733-B9ACA6D91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554" y="274979"/>
            <a:ext cx="10515600" cy="1325563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  <a:highlight>
                  <a:srgbClr val="008000"/>
                </a:highlight>
              </a:rPr>
              <a:t>BARRIERS AND STRATEGIES 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C41F88D-900E-4ACB-558A-FF42E530AEA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16692" y="1825625"/>
          <a:ext cx="10637108" cy="282505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318554">
                  <a:extLst>
                    <a:ext uri="{9D8B030D-6E8A-4147-A177-3AD203B41FA5}">
                      <a16:colId xmlns:a16="http://schemas.microsoft.com/office/drawing/2014/main" val="1858806330"/>
                    </a:ext>
                  </a:extLst>
                </a:gridCol>
                <a:gridCol w="5318554">
                  <a:extLst>
                    <a:ext uri="{9D8B030D-6E8A-4147-A177-3AD203B41FA5}">
                      <a16:colId xmlns:a16="http://schemas.microsoft.com/office/drawing/2014/main" val="391080041"/>
                    </a:ext>
                  </a:extLst>
                </a:gridCol>
              </a:tblGrid>
              <a:tr h="40076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13261"/>
                  </a:ext>
                </a:extLst>
              </a:tr>
              <a:tr h="40076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/>
                        <a:t>Scheduling conflicts between residents and nurses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Offer multiple sessions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781063"/>
                  </a:ext>
                </a:extLst>
              </a:tr>
              <a:tr h="691726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/>
                        <a:t>Small participant sample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Coordinated schedules with nursing and residency teams in advance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936979"/>
                  </a:ext>
                </a:extLst>
              </a:tr>
              <a:tr h="40076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/>
                        <a:t>Incomplete survey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Send reminders to improve survey completion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827535"/>
                  </a:ext>
                </a:extLst>
              </a:tr>
              <a:tr h="691726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/>
                        <a:t>Self-reported measures may not reflect actual performance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Allow more time for follow-up and analysis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025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651594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13E76-6E84-D9CF-3AE3-DA6C3C1A5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we would do differently next time</a:t>
            </a:r>
            <a:endParaRPr lang="en-US" dirty="0"/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CCFF0797-19B2-C27A-7D3F-E0960A8CA16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04157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791D8-6CB5-09BC-63BD-0BF052619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6314"/>
            <a:ext cx="10515600" cy="746222"/>
          </a:xfrm>
        </p:spPr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RESULTS </a:t>
            </a:r>
          </a:p>
        </p:txBody>
      </p:sp>
      <p:pic>
        <p:nvPicPr>
          <p:cNvPr id="4" name="table">
            <a:extLst>
              <a:ext uri="{FF2B5EF4-FFF2-40B4-BE49-F238E27FC236}">
                <a16:creationId xmlns:a16="http://schemas.microsoft.com/office/drawing/2014/main" id="{658BA391-7110-794E-9FCA-3E72AFEAA0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942536"/>
            <a:ext cx="9079523" cy="599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0967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6E8D4-6D45-ED63-89E1-CA86F6470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RESULTS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C088C5E-CCCD-74AE-DD77-0577E1349A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661" y="1825625"/>
            <a:ext cx="773667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7840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7AE62-559C-0281-0913-CBD6FC6C6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9B14E-C118-988F-9E9D-0FF5A0C263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spcBef>
                <a:spcPct val="50000"/>
              </a:spcBef>
              <a:buNone/>
              <a:defRPr/>
            </a:pPr>
            <a:r>
              <a:rPr lang="en-US" b="1" dirty="0">
                <a:solidFill>
                  <a:schemeClr val="accent5"/>
                </a:solidFill>
                <a:latin typeface="Calibri"/>
                <a:ea typeface="Calibri"/>
                <a:cs typeface="Calibri"/>
              </a:rPr>
              <a:t>Current steps</a:t>
            </a:r>
            <a:endParaRPr lang="en-US" dirty="0">
              <a:solidFill>
                <a:schemeClr val="accent5"/>
              </a:solidFill>
              <a:latin typeface="Calibri"/>
              <a:ea typeface="Calibri"/>
              <a:cs typeface="Calibri"/>
            </a:endParaRPr>
          </a:p>
          <a:p>
            <a:pPr marL="1200150" indent="-742950">
              <a:spcBef>
                <a:spcPct val="50000"/>
              </a:spcBef>
              <a:buFont typeface="Arial,Sans-Serif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Active involvement of teams of residents and nurses in simulation. </a:t>
            </a:r>
          </a:p>
          <a:p>
            <a:pPr marL="1200150" indent="-742950">
              <a:spcBef>
                <a:spcPct val="50000"/>
              </a:spcBef>
              <a:buFont typeface="Arial,Sans-Serif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Ongoing data collection</a:t>
            </a:r>
          </a:p>
          <a:p>
            <a:pPr>
              <a:spcBef>
                <a:spcPct val="50000"/>
              </a:spcBef>
              <a:buNone/>
              <a:defRPr/>
            </a:pPr>
            <a:r>
              <a:rPr lang="en-US" b="1" dirty="0">
                <a:solidFill>
                  <a:schemeClr val="accent5"/>
                </a:solidFill>
                <a:latin typeface="Calibri"/>
                <a:ea typeface="Calibri"/>
                <a:cs typeface="Calibri"/>
              </a:rPr>
              <a:t>Interpretation of Preliminary Results</a:t>
            </a:r>
            <a:endParaRPr lang="en-US" dirty="0">
              <a:solidFill>
                <a:schemeClr val="accent5"/>
              </a:solidFill>
              <a:latin typeface="Calibri"/>
              <a:ea typeface="Calibri"/>
              <a:cs typeface="Calibri"/>
            </a:endParaRPr>
          </a:p>
          <a:p>
            <a:pPr marL="1028700" indent="-571500">
              <a:spcBef>
                <a:spcPct val="50000"/>
              </a:spcBef>
              <a:buFont typeface="Arial,Sans-Serif"/>
              <a:buChar char="•"/>
              <a:defRPr/>
            </a:pPr>
            <a:r>
              <a:rPr lang="en-US" i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</a:t>
            </a:r>
            <a:r>
              <a:rPr lang="en-US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ignificant improvement in post simulation data.</a:t>
            </a:r>
          </a:p>
          <a:p>
            <a:pPr>
              <a:spcBef>
                <a:spcPct val="50000"/>
              </a:spcBef>
              <a:buNone/>
              <a:defRPr/>
            </a:pPr>
            <a:r>
              <a:rPr lang="en-US" b="1" dirty="0">
                <a:solidFill>
                  <a:schemeClr val="accent5"/>
                </a:solidFill>
                <a:latin typeface="Calibri"/>
                <a:ea typeface="Calibri"/>
                <a:cs typeface="Calibri"/>
              </a:rPr>
              <a:t>Next Steps</a:t>
            </a:r>
            <a:endParaRPr lang="en-US" dirty="0">
              <a:solidFill>
                <a:schemeClr val="accent5"/>
              </a:solidFill>
              <a:latin typeface="Calibri"/>
              <a:ea typeface="Calibri"/>
              <a:cs typeface="Calibri"/>
            </a:endParaRPr>
          </a:p>
          <a:p>
            <a:pPr marL="1028700" indent="-571500">
              <a:spcBef>
                <a:spcPct val="50000"/>
              </a:spcBef>
              <a:buFont typeface="Arial,Sans-Serif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Completion of survey collection.</a:t>
            </a:r>
          </a:p>
          <a:p>
            <a:pPr marL="1028700" indent="-571500">
              <a:spcBef>
                <a:spcPct val="50000"/>
              </a:spcBef>
              <a:buFont typeface="Arial,Sans-Serif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Full statistical analysis of pre and post simulation outcomes.</a:t>
            </a:r>
          </a:p>
          <a:p>
            <a:pPr marL="1028700" indent="-571500">
              <a:spcBef>
                <a:spcPct val="50000"/>
              </a:spcBef>
              <a:buFont typeface="Arial,Sans-Serif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Expansion of simulation curriculum to other clinical units.</a:t>
            </a:r>
          </a:p>
          <a:p>
            <a:pPr>
              <a:spcBef>
                <a:spcPct val="50000"/>
              </a:spcBef>
              <a:buNone/>
              <a:defRPr/>
            </a:pPr>
            <a:r>
              <a:rPr lang="en-US" b="1" dirty="0">
                <a:solidFill>
                  <a:schemeClr val="accent5"/>
                </a:solidFill>
                <a:latin typeface="Calibri"/>
                <a:ea typeface="Calibri"/>
                <a:cs typeface="Calibri"/>
              </a:rPr>
              <a:t>Important Caveat</a:t>
            </a:r>
            <a:endParaRPr lang="en-US" dirty="0">
              <a:solidFill>
                <a:schemeClr val="accent5"/>
              </a:solidFill>
              <a:latin typeface="Calibri"/>
              <a:ea typeface="Calibri"/>
              <a:cs typeface="Calibri"/>
            </a:endParaRPr>
          </a:p>
          <a:p>
            <a:pPr marL="1028700" indent="-571500">
              <a:spcBef>
                <a:spcPct val="50000"/>
              </a:spcBef>
              <a:buFont typeface="Arial,Sans-Serif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 Small sample size due to incomplete  data collection</a:t>
            </a:r>
          </a:p>
          <a:p>
            <a:pPr marL="1028700" indent="-571500">
              <a:spcBef>
                <a:spcPct val="50000"/>
              </a:spcBef>
              <a:buFont typeface="Arial,Sans-Serif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Self-reported measures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39084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5F781-634A-9C9A-C2F5-84EE99107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D3D09-4FAB-154C-7111-44D42376D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537" y="591216"/>
            <a:ext cx="10460736" cy="4684996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>
                <a:solidFill>
                  <a:srgbClr val="92D050"/>
                </a:solidFill>
              </a:rPr>
              <a:t>Atrium Health CMC</a:t>
            </a:r>
            <a:br>
              <a:rPr lang="en-US" sz="3200" dirty="0"/>
            </a:br>
            <a:br>
              <a:rPr lang="en-US" sz="3200" dirty="0"/>
            </a:br>
            <a:br>
              <a:rPr lang="en-US" sz="3200" dirty="0">
                <a:solidFill>
                  <a:schemeClr val="accent6"/>
                </a:solidFill>
              </a:rPr>
            </a:br>
            <a:endParaRPr lang="en-US" sz="32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19804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1283">
            <a:extLst>
              <a:ext uri="{FF2B5EF4-FFF2-40B4-BE49-F238E27FC236}">
                <a16:creationId xmlns:a16="http://schemas.microsoft.com/office/drawing/2014/main" id="{C00E5E13-C05D-6BAE-4B63-CD15E2318D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9499" y="1307261"/>
            <a:ext cx="2968650" cy="12003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22860" tIns="11430" rIns="22860" bIns="11430" anchor="t">
            <a:spAutoFit/>
          </a:bodyPr>
          <a:lstStyle>
            <a:lvl1pPr marL="457200"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marL="114300" defTabSz="940594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90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For nearly a decade, GME and Patient Safety have collaborated to involve yr 1 residents/fellows in patient safety event analyses.</a:t>
            </a:r>
          </a:p>
          <a:p>
            <a:pPr marL="114300" defTabSz="940594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90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We have developed a patient safety pathway tailored to rising senior residents and fellows who seek a deeper level of engagement in patient safety, providing advanced learning and experiential opportunities in patient safety principles and practice.</a:t>
            </a:r>
            <a:endParaRPr lang="en-US" sz="3300">
              <a:solidFill>
                <a:srgbClr val="000000"/>
              </a:solidFill>
            </a:endParaRPr>
          </a:p>
        </p:txBody>
      </p:sp>
      <p:sp>
        <p:nvSpPr>
          <p:cNvPr id="99343" name="Text Box 15">
            <a:extLst>
              <a:ext uri="{FF2B5EF4-FFF2-40B4-BE49-F238E27FC236}">
                <a16:creationId xmlns:a16="http://schemas.microsoft.com/office/drawing/2014/main" id="{4DFB038D-024B-717D-A49E-3C76318DF2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791" y="191441"/>
            <a:ext cx="6375400" cy="81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2860" tIns="11430" rIns="22860" bIns="11430" anchor="t">
            <a:spAutoFit/>
          </a:bodyPr>
          <a:lstStyle/>
          <a:p>
            <a:pPr algn="ctr" defTabSz="940594" eaLnBrk="0" fontAlgn="base" hangingPunct="0">
              <a:spcAft>
                <a:spcPts val="13"/>
              </a:spcAft>
              <a:defRPr/>
            </a:pPr>
            <a:r>
              <a:rPr lang="en-US" sz="165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Carolinas Medical Center: Pathway to Patient Safety Professional</a:t>
            </a:r>
          </a:p>
          <a:p>
            <a:pPr algn="ctr" defTabSz="940594" eaLnBrk="0" fontAlgn="base" hangingPunct="0">
              <a:spcAft>
                <a:spcPts val="13"/>
              </a:spcAft>
              <a:defRPr/>
            </a:pPr>
            <a:r>
              <a:rPr lang="en-US" sz="15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br>
              <a:rPr lang="en-US" sz="15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Aaron Williams, MPS, CPPS| Jennifer Wellington, DO,MSC| Emily Harrison, MBA | Jennifer Molino, PT, DPT, WCS, CPPS| </a:t>
            </a:r>
            <a:r>
              <a:rPr lang="de-DE" sz="1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Daniel Handel, MD, MBA,MPH </a:t>
            </a:r>
            <a:r>
              <a:rPr lang="en-US" sz="1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| Suzette Caudle, MD</a:t>
            </a:r>
            <a:endParaRPr lang="en-US" sz="1000">
              <a:solidFill>
                <a:srgbClr val="0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5149" name="Text Box 13">
            <a:extLst>
              <a:ext uri="{FF2B5EF4-FFF2-40B4-BE49-F238E27FC236}">
                <a16:creationId xmlns:a16="http://schemas.microsoft.com/office/drawing/2014/main" id="{D1ECA690-509E-FF8F-221D-A5F5C997B5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6550" y="3318829"/>
            <a:ext cx="2945331" cy="323165"/>
          </a:xfrm>
          <a:prstGeom prst="rect">
            <a:avLst/>
          </a:prstGeom>
          <a:solidFill>
            <a:srgbClr val="0081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defTabSz="940594" eaLnBrk="0" fontAlgn="base" hangingPunct="0"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lang="en-US" altLang="en-US" sz="1500" b="1">
                <a:solidFill>
                  <a:srgbClr val="FFFFFF"/>
                </a:solidFill>
                <a:latin typeface="Calibri" panose="020F0502020204030204" pitchFamily="34" charset="0"/>
              </a:rPr>
              <a:t>Discussion</a:t>
            </a:r>
          </a:p>
        </p:txBody>
      </p:sp>
      <p:sp>
        <p:nvSpPr>
          <p:cNvPr id="5145" name="Text Box 13">
            <a:extLst>
              <a:ext uri="{FF2B5EF4-FFF2-40B4-BE49-F238E27FC236}">
                <a16:creationId xmlns:a16="http://schemas.microsoft.com/office/drawing/2014/main" id="{25848F71-32D3-25CE-9569-AD35457C92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0811" y="854858"/>
            <a:ext cx="2994727" cy="553998"/>
          </a:xfrm>
          <a:prstGeom prst="rect">
            <a:avLst/>
          </a:prstGeom>
          <a:solidFill>
            <a:srgbClr val="0081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defTabSz="940594" eaLnBrk="0" fontAlgn="base" hangingPunct="0"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lang="en-US" altLang="en-US" sz="1500" b="1">
                <a:solidFill>
                  <a:srgbClr val="FFFFFF"/>
                </a:solidFill>
                <a:latin typeface="Calibri" panose="020F0502020204030204" pitchFamily="34" charset="0"/>
              </a:rPr>
              <a:t>Introduction: Background &amp; Context</a:t>
            </a:r>
          </a:p>
        </p:txBody>
      </p:sp>
      <p:sp>
        <p:nvSpPr>
          <p:cNvPr id="5132" name="Text Box 13">
            <a:extLst>
              <a:ext uri="{FF2B5EF4-FFF2-40B4-BE49-F238E27FC236}">
                <a16:creationId xmlns:a16="http://schemas.microsoft.com/office/drawing/2014/main" id="{A7099CCE-3D2B-3691-7DBE-C994B1E47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4337" y="995778"/>
            <a:ext cx="2897644" cy="323165"/>
          </a:xfrm>
          <a:prstGeom prst="rect">
            <a:avLst/>
          </a:prstGeom>
          <a:solidFill>
            <a:srgbClr val="00818A"/>
          </a:solidFill>
          <a:ln>
            <a:noFill/>
          </a:ln>
        </p:spPr>
        <p:txBody>
          <a:bodyPr wrap="square">
            <a:spAutoFit/>
          </a:bodyPr>
          <a:lstStyle>
            <a:lvl1pPr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defTabSz="940594" eaLnBrk="0" fontAlgn="base" hangingPunct="0"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lang="en-US" altLang="en-US" sz="1500" b="1">
                <a:solidFill>
                  <a:srgbClr val="FFFFFF"/>
                </a:solidFill>
                <a:latin typeface="Calibri" panose="020F0502020204030204" pitchFamily="34" charset="0"/>
              </a:rPr>
              <a:t>Results: Preliminary</a:t>
            </a:r>
          </a:p>
        </p:txBody>
      </p:sp>
      <p:pic>
        <p:nvPicPr>
          <p:cNvPr id="5133" name="Picture 6">
            <a:extLst>
              <a:ext uri="{FF2B5EF4-FFF2-40B4-BE49-F238E27FC236}">
                <a16:creationId xmlns:a16="http://schemas.microsoft.com/office/drawing/2014/main" id="{97BF49E5-D528-CB8A-5BA3-6BF2172DC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2818" y="655241"/>
            <a:ext cx="899463" cy="286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4" name="Picture 6">
            <a:extLst>
              <a:ext uri="{FF2B5EF4-FFF2-40B4-BE49-F238E27FC236}">
                <a16:creationId xmlns:a16="http://schemas.microsoft.com/office/drawing/2014/main" id="{92A11A7C-2220-BE22-50A4-3EBD560BD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0048" y="186800"/>
            <a:ext cx="1100164" cy="337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7" name="Group 11">
            <a:extLst>
              <a:ext uri="{FF2B5EF4-FFF2-40B4-BE49-F238E27FC236}">
                <a16:creationId xmlns:a16="http://schemas.microsoft.com/office/drawing/2014/main" id="{51606291-C6BC-766A-2FAD-E0056E99CC7E}"/>
              </a:ext>
            </a:extLst>
          </p:cNvPr>
          <p:cNvGrpSpPr>
            <a:grpSpLocks/>
          </p:cNvGrpSpPr>
          <p:nvPr/>
        </p:nvGrpSpPr>
        <p:grpSpPr bwMode="auto">
          <a:xfrm>
            <a:off x="4445929" y="1004996"/>
            <a:ext cx="3363086" cy="623060"/>
            <a:chOff x="13399580" y="10455308"/>
            <a:chExt cx="12729358" cy="1600031"/>
          </a:xfrm>
        </p:grpSpPr>
        <p:sp>
          <p:nvSpPr>
            <p:cNvPr id="5147" name="Text Box 13">
              <a:extLst>
                <a:ext uri="{FF2B5EF4-FFF2-40B4-BE49-F238E27FC236}">
                  <a16:creationId xmlns:a16="http://schemas.microsoft.com/office/drawing/2014/main" id="{7A8C1A58-4330-7FA7-DC22-341411EE5B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99580" y="10455308"/>
              <a:ext cx="12729358" cy="652062"/>
            </a:xfrm>
            <a:prstGeom prst="rect">
              <a:avLst/>
            </a:prstGeom>
            <a:solidFill>
              <a:srgbClr val="008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22860" tIns="11430" rIns="22860" bIns="11430" anchor="t">
              <a:spAutoFit/>
            </a:bodyPr>
            <a:lstStyle>
              <a:lvl1pPr defTabSz="3762375">
                <a:spcBef>
                  <a:spcPct val="20000"/>
                </a:spcBef>
                <a:buChar char="•"/>
                <a:defRPr sz="132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 defTabSz="3762375">
                <a:spcBef>
                  <a:spcPct val="20000"/>
                </a:spcBef>
                <a:buChar char="–"/>
                <a:defRPr sz="11500">
                  <a:solidFill>
                    <a:schemeClr val="tx1"/>
                  </a:solidFill>
                  <a:latin typeface="Georgia" panose="02040502050405020303" pitchFamily="18" charset="0"/>
                </a:defRPr>
              </a:lvl2pPr>
              <a:lvl3pPr marL="1143000" indent="-228600" defTabSz="3762375">
                <a:spcBef>
                  <a:spcPct val="20000"/>
                </a:spcBef>
                <a:buChar char="•"/>
                <a:defRPr sz="9900">
                  <a:solidFill>
                    <a:schemeClr val="tx1"/>
                  </a:solidFill>
                  <a:latin typeface="Georgia" panose="02040502050405020303" pitchFamily="18" charset="0"/>
                </a:defRPr>
              </a:lvl3pPr>
              <a:lvl4pPr marL="1600200" indent="-228600" defTabSz="3762375">
                <a:spcBef>
                  <a:spcPct val="20000"/>
                </a:spcBef>
                <a:buChar char="–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4pPr>
              <a:lvl5pPr marL="2057400" indent="-228600" defTabSz="3762375">
                <a:spcBef>
                  <a:spcPct val="20000"/>
                </a:spcBef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5pPr>
              <a:lvl6pPr marL="25146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6pPr>
              <a:lvl7pPr marL="29718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7pPr>
              <a:lvl8pPr marL="34290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8pPr>
              <a:lvl9pPr marL="38862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9pPr>
            </a:lstStyle>
            <a:p>
              <a:pPr algn="ctr" defTabSz="940594" eaLnBrk="0" fontAlgn="base" hangingPunct="0">
                <a:spcBef>
                  <a:spcPct val="50000"/>
                </a:spcBef>
                <a:spcAft>
                  <a:spcPct val="0"/>
                </a:spcAft>
                <a:buNone/>
                <a:defRPr/>
              </a:pPr>
              <a:r>
                <a:rPr lang="en-US" altLang="en-US" sz="1500" b="1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Interventions/Changes</a:t>
              </a:r>
            </a:p>
          </p:txBody>
        </p:sp>
        <p:sp>
          <p:nvSpPr>
            <p:cNvPr id="4121" name="Text Box 1283">
              <a:extLst>
                <a:ext uri="{FF2B5EF4-FFF2-40B4-BE49-F238E27FC236}">
                  <a16:creationId xmlns:a16="http://schemas.microsoft.com/office/drawing/2014/main" id="{2482BC4D-0B68-0F19-4D02-15B90A1894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37608" y="11423038"/>
              <a:ext cx="11928277" cy="63230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marL="512763" indent="-55563" defTabSz="3762375">
                <a:spcBef>
                  <a:spcPct val="20000"/>
                </a:spcBef>
                <a:buChar char="•"/>
                <a:defRPr sz="13200">
                  <a:solidFill>
                    <a:schemeClr val="tx1"/>
                  </a:solidFill>
                  <a:latin typeface="Georgia" panose="02040502050405020303" pitchFamily="18" charset="0"/>
                </a:defRPr>
              </a:lvl1pPr>
              <a:lvl2pPr marL="742950" indent="-285750" defTabSz="3762375">
                <a:spcBef>
                  <a:spcPct val="20000"/>
                </a:spcBef>
                <a:buChar char="–"/>
                <a:defRPr sz="11500">
                  <a:solidFill>
                    <a:schemeClr val="tx1"/>
                  </a:solidFill>
                  <a:latin typeface="Georgia" panose="02040502050405020303" pitchFamily="18" charset="0"/>
                </a:defRPr>
              </a:lvl2pPr>
              <a:lvl3pPr marL="1143000" indent="-228600" defTabSz="3762375">
                <a:spcBef>
                  <a:spcPct val="20000"/>
                </a:spcBef>
                <a:buChar char="•"/>
                <a:defRPr sz="9900">
                  <a:solidFill>
                    <a:schemeClr val="tx1"/>
                  </a:solidFill>
                  <a:latin typeface="Georgia" panose="02040502050405020303" pitchFamily="18" charset="0"/>
                </a:defRPr>
              </a:lvl3pPr>
              <a:lvl4pPr marL="1600200" indent="-228600" defTabSz="3762375">
                <a:spcBef>
                  <a:spcPct val="20000"/>
                </a:spcBef>
                <a:buChar char="–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4pPr>
              <a:lvl5pPr marL="2057400" indent="-228600" defTabSz="3762375">
                <a:spcBef>
                  <a:spcPct val="20000"/>
                </a:spcBef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5pPr>
              <a:lvl6pPr marL="25146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6pPr>
              <a:lvl7pPr marL="29718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7pPr>
              <a:lvl8pPr marL="34290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8pPr>
              <a:lvl9pPr marL="3886200" indent="-228600" defTabSz="37623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8200">
                  <a:solidFill>
                    <a:schemeClr val="tx1"/>
                  </a:solidFill>
                  <a:latin typeface="Georgia" panose="02040502050405020303" pitchFamily="18" charset="0"/>
                </a:defRPr>
              </a:lvl9pPr>
            </a:lstStyle>
            <a:p>
              <a:pPr marL="114300" indent="0" defTabSz="940594" eaLnBrk="0" fontAlgn="base" hangingPunct="0">
                <a:spcBef>
                  <a:spcPct val="50000"/>
                </a:spcBef>
                <a:spcAft>
                  <a:spcPct val="0"/>
                </a:spcAft>
                <a:buNone/>
                <a:defRPr/>
              </a:pPr>
              <a:endParaRPr lang="en-US" altLang="en-US" sz="100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16" name="Text Box 1283">
            <a:extLst>
              <a:ext uri="{FF2B5EF4-FFF2-40B4-BE49-F238E27FC236}">
                <a16:creationId xmlns:a16="http://schemas.microsoft.com/office/drawing/2014/main" id="{B469982A-56C8-4479-C510-A179412389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2118" y="2862743"/>
            <a:ext cx="2973547" cy="331244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22860" tIns="11430" rIns="22860" bIns="11430" anchor="t">
            <a:spAutoFit/>
          </a:bodyPr>
          <a:lstStyle>
            <a:lvl1pPr marL="457200"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114300" defTabSz="940594" eaLnBrk="0" fontAlgn="base" hangingPunct="0"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lang="en-US" sz="900">
                <a:solidFill>
                  <a:srgbClr val="000000"/>
                </a:solidFill>
                <a:latin typeface="Times New Roman"/>
                <a:cs typeface="Times New Roman"/>
              </a:rPr>
              <a:t>We </a:t>
            </a:r>
            <a:r>
              <a:rPr lang="en-US" sz="900" b="1">
                <a:solidFill>
                  <a:srgbClr val="000000"/>
                </a:solidFill>
                <a:latin typeface="Times New Roman"/>
                <a:cs typeface="Times New Roman"/>
              </a:rPr>
              <a:t>aim </a:t>
            </a:r>
            <a:r>
              <a:rPr lang="en-US" sz="900">
                <a:solidFill>
                  <a:srgbClr val="000000"/>
                </a:solidFill>
                <a:latin typeface="Times New Roman"/>
                <a:cs typeface="Times New Roman"/>
              </a:rPr>
              <a:t>to develop a Pathway of Distinction in Patient Safety for all residents and fellows who wish to deepen their expertise in high reliability science, cause analysis, and systems thinking.  We initiated a pilot featuring key elements of the proposed Patient Safety Pathway. The pilot will be conducted over several months to refine curriculum components and implementation strategies, with a finalized pathway anticipated by March 2027 and formal launch planned for AY 2027-2028.</a:t>
            </a:r>
          </a:p>
          <a:p>
            <a:pPr marL="114300" defTabSz="940594" eaLnBrk="0" fontAlgn="base" hangingPunct="0"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lang="en-US" sz="1050" b="1">
                <a:solidFill>
                  <a:srgbClr val="000000"/>
                </a:solidFill>
                <a:latin typeface="Times New Roman"/>
                <a:cs typeface="Times New Roman"/>
              </a:rPr>
              <a:t>Supports Strategic Organizational Priorities:</a:t>
            </a:r>
          </a:p>
          <a:p>
            <a:pPr marL="114300" defTabSz="940594" eaLnBrk="0" fontAlgn="base" hangingPunct="0"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lang="en-US" sz="900">
                <a:solidFill>
                  <a:srgbClr val="000000"/>
                </a:solidFill>
                <a:latin typeface="Times New Roman"/>
                <a:cs typeface="Times New Roman"/>
              </a:rPr>
              <a:t>This</a:t>
            </a:r>
            <a:r>
              <a:rPr lang="en-US" sz="900" b="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900">
                <a:solidFill>
                  <a:srgbClr val="000000"/>
                </a:solidFill>
                <a:latin typeface="Times New Roman"/>
                <a:cs typeface="Times New Roman"/>
              </a:rPr>
              <a:t>project directly aligns with Advocate Health’s Rewire 2030 and our strategic differentiator "build the pre-eminent national academic and innovation ecosystem" while </a:t>
            </a:r>
            <a:r>
              <a:rPr lang="en-US" sz="900" b="1">
                <a:solidFill>
                  <a:srgbClr val="000000"/>
                </a:solidFill>
                <a:latin typeface="Times New Roman"/>
                <a:cs typeface="Times New Roman"/>
              </a:rPr>
              <a:t>improving health and safety outcomes</a:t>
            </a:r>
            <a:r>
              <a:rPr lang="en-US" sz="900">
                <a:solidFill>
                  <a:srgbClr val="000000"/>
                </a:solidFill>
                <a:latin typeface="Times New Roman"/>
                <a:cs typeface="Times New Roman"/>
              </a:rPr>
              <a:t>.  Also: </a:t>
            </a:r>
          </a:p>
          <a:p>
            <a:pPr marL="257175" indent="-142875" defTabSz="940594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900">
                <a:solidFill>
                  <a:srgbClr val="000000"/>
                </a:solidFill>
                <a:latin typeface="Times New Roman"/>
                <a:cs typeface="Times New Roman"/>
              </a:rPr>
              <a:t>Enhance </a:t>
            </a:r>
            <a:r>
              <a:rPr lang="en-US" altLang="en-US" sz="900" b="1">
                <a:solidFill>
                  <a:srgbClr val="000000"/>
                </a:solidFill>
                <a:latin typeface="Times New Roman"/>
                <a:cs typeface="Times New Roman"/>
              </a:rPr>
              <a:t>Psychological Safety and Just Culture</a:t>
            </a:r>
            <a:r>
              <a:rPr lang="en-US" altLang="en-US" sz="900">
                <a:solidFill>
                  <a:srgbClr val="000000"/>
                </a:solidFill>
                <a:latin typeface="Times New Roman"/>
                <a:cs typeface="Times New Roman"/>
              </a:rPr>
              <a:t> across </a:t>
            </a:r>
            <a:r>
              <a:rPr lang="en-US" altLang="en-US" sz="900" b="1">
                <a:solidFill>
                  <a:srgbClr val="000000"/>
                </a:solidFill>
                <a:latin typeface="Times New Roman"/>
                <a:cs typeface="Times New Roman"/>
              </a:rPr>
              <a:t>clinical learning environments</a:t>
            </a:r>
            <a:r>
              <a:rPr lang="en-US" altLang="en-US" sz="900">
                <a:solidFill>
                  <a:srgbClr val="000000"/>
                </a:solidFill>
                <a:latin typeface="Times New Roman"/>
                <a:cs typeface="Times New Roman"/>
              </a:rPr>
              <a:t> impacts </a:t>
            </a:r>
            <a:r>
              <a:rPr lang="en-US" altLang="en-US" sz="900" b="1">
                <a:solidFill>
                  <a:srgbClr val="000000"/>
                </a:solidFill>
                <a:latin typeface="Times New Roman"/>
                <a:cs typeface="Times New Roman"/>
              </a:rPr>
              <a:t>all teammates.</a:t>
            </a:r>
            <a:endParaRPr lang="en-US" sz="900" b="1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257175" indent="-142875" defTabSz="940594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900">
                <a:solidFill>
                  <a:srgbClr val="000000"/>
                </a:solidFill>
                <a:latin typeface="Times New Roman"/>
                <a:cs typeface="Times New Roman"/>
              </a:rPr>
              <a:t>Prepare </a:t>
            </a:r>
            <a:r>
              <a:rPr lang="en-US" altLang="en-US" sz="900" b="1">
                <a:solidFill>
                  <a:srgbClr val="000000"/>
                </a:solidFill>
                <a:latin typeface="Times New Roman"/>
                <a:cs typeface="Times New Roman"/>
              </a:rPr>
              <a:t>future patient‑safety leaders</a:t>
            </a:r>
            <a:r>
              <a:rPr lang="en-US" altLang="en-US" sz="900">
                <a:solidFill>
                  <a:srgbClr val="000000"/>
                </a:solidFill>
                <a:latin typeface="Times New Roman"/>
                <a:cs typeface="Times New Roman"/>
              </a:rPr>
              <a:t> for Atrium Health and the broader healthcare community.</a:t>
            </a:r>
          </a:p>
          <a:p>
            <a:pPr marL="257175" indent="-142875" defTabSz="940594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900">
                <a:solidFill>
                  <a:srgbClr val="000000"/>
                </a:solidFill>
                <a:latin typeface="Times New Roman"/>
                <a:cs typeface="Times New Roman"/>
              </a:rPr>
              <a:t>Potentially enhances </a:t>
            </a:r>
            <a:r>
              <a:rPr lang="en-US" altLang="en-US" sz="900" b="1">
                <a:solidFill>
                  <a:srgbClr val="000000"/>
                </a:solidFill>
                <a:latin typeface="Times New Roman"/>
                <a:cs typeface="Times New Roman"/>
              </a:rPr>
              <a:t>retention</a:t>
            </a:r>
          </a:p>
          <a:p>
            <a:pPr marL="228600" indent="-103981" defTabSz="94059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>
                <a:solidFill>
                  <a:srgbClr val="000000"/>
                </a:solidFill>
                <a:latin typeface="Times New Roman"/>
                <a:cs typeface="Times New Roman"/>
              </a:rPr>
              <a:t>Supported by Executive Leadership  </a:t>
            </a:r>
          </a:p>
          <a:p>
            <a:pPr marL="228600" indent="-103981" defTabSz="94059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>
                <a:solidFill>
                  <a:srgbClr val="000000"/>
                </a:solidFill>
                <a:latin typeface="Times New Roman"/>
                <a:cs typeface="Times New Roman"/>
              </a:rPr>
              <a:t>Supported by Data &amp; National Guidance</a:t>
            </a:r>
          </a:p>
        </p:txBody>
      </p:sp>
      <p:sp>
        <p:nvSpPr>
          <p:cNvPr id="19" name="Text Box 1283">
            <a:extLst>
              <a:ext uri="{FF2B5EF4-FFF2-40B4-BE49-F238E27FC236}">
                <a16:creationId xmlns:a16="http://schemas.microsoft.com/office/drawing/2014/main" id="{E44494E6-BC9E-8B01-822E-F3A95F7DC5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5692" y="1266337"/>
            <a:ext cx="3345652" cy="132087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22860" tIns="11430" rIns="22860" bIns="11430" anchor="t">
            <a:spAutoFit/>
          </a:bodyPr>
          <a:lstStyle>
            <a:lvl1pPr marL="512763" indent="-55563"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marL="114300" indent="-13811" defTabSz="940594" eaLnBrk="0" fontAlgn="base" hangingPunct="0">
              <a:spcBef>
                <a:spcPct val="5000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en-US" sz="900">
                <a:solidFill>
                  <a:srgbClr val="000000"/>
                </a:solidFill>
                <a:latin typeface="Times New Roman"/>
                <a:cs typeface="Times New Roman"/>
              </a:rPr>
              <a:t>Results of the internal needs assessment guided development of the pilot Patient Safety Pathway. </a:t>
            </a:r>
          </a:p>
          <a:p>
            <a:pPr marL="114300" indent="-45720" defTabSz="940594" eaLnBrk="0" fontAlgn="base" hangingPunct="0">
              <a:spcBef>
                <a:spcPts val="15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en-US" sz="900">
                <a:solidFill>
                  <a:srgbClr val="000000"/>
                </a:solidFill>
                <a:latin typeface="Times New Roman"/>
                <a:cs typeface="Times New Roman"/>
              </a:rPr>
              <a:t>The highest-ranked activities included participation in safety event analyses (AAR, ACA, RCA), mentorship and precepting of junior residents in safety work, and engagement with patient safety culture assessment. </a:t>
            </a:r>
          </a:p>
          <a:p>
            <a:pPr marL="128111" indent="-45720" defTabSz="940594" eaLnBrk="0" fontAlgn="base" hangingPunct="0">
              <a:spcBef>
                <a:spcPts val="15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altLang="en-US" sz="900">
                <a:solidFill>
                  <a:srgbClr val="000000"/>
                </a:solidFill>
                <a:latin typeface="Times New Roman"/>
                <a:cs typeface="Times New Roman"/>
              </a:rPr>
              <a:t>These priorities were incorporated into 3 pathway experiences focused on practical safety investigation skills, leadership development, and systems-based improvement.</a:t>
            </a:r>
          </a:p>
        </p:txBody>
      </p:sp>
      <p:sp>
        <p:nvSpPr>
          <p:cNvPr id="4" name="Text Box 1028">
            <a:extLst>
              <a:ext uri="{FF2B5EF4-FFF2-40B4-BE49-F238E27FC236}">
                <a16:creationId xmlns:a16="http://schemas.microsoft.com/office/drawing/2014/main" id="{0B406E45-38E1-D86D-94D9-421250027B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2535" y="3601030"/>
            <a:ext cx="2921248" cy="323550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22860" tIns="11430" rIns="22860" bIns="11430" anchor="t">
            <a:spAutoFit/>
          </a:bodyPr>
          <a:lstStyle>
            <a:lvl1pPr marL="473075" indent="-15875" defTabSz="3762375" eaLnBrk="0" hangingPunct="0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defTabSz="3762375" eaLnBrk="0" hangingPunct="0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defTabSz="3762375" eaLnBrk="0" hangingPunct="0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defTabSz="3762375" eaLnBrk="0" hangingPunct="0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defTabSz="3762375" eaLnBrk="0" hangingPunct="0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114300" indent="0" defTabSz="940594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sz="1000">
                <a:solidFill>
                  <a:srgbClr val="000000"/>
                </a:solidFill>
                <a:latin typeface="Times New Roman"/>
                <a:cs typeface="Times New Roman"/>
              </a:rPr>
              <a:t>Next Steps</a:t>
            </a:r>
          </a:p>
          <a:p>
            <a:pPr marL="257175" indent="-142875" defTabSz="940594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900">
                <a:solidFill>
                  <a:srgbClr val="000000"/>
                </a:solidFill>
                <a:latin typeface="Times New Roman"/>
                <a:cs typeface="Times New Roman"/>
              </a:rPr>
              <a:t>Clarify incentives for pilot participants    </a:t>
            </a:r>
          </a:p>
          <a:p>
            <a:pPr marL="257175" indent="-142875" defTabSz="940594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900">
                <a:solidFill>
                  <a:srgbClr val="000000"/>
                </a:solidFill>
                <a:latin typeface="Times New Roman"/>
                <a:cs typeface="Times New Roman"/>
              </a:rPr>
              <a:t>Develop &amp; Implement evaluation instruments</a:t>
            </a:r>
          </a:p>
          <a:p>
            <a:pPr marL="324644" lvl="1" indent="-142875" defTabSz="940594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700">
                <a:solidFill>
                  <a:srgbClr val="000000"/>
                </a:solidFill>
                <a:latin typeface="Times New Roman"/>
                <a:cs typeface="Times New Roman"/>
              </a:rPr>
              <a:t>Each activity</a:t>
            </a:r>
          </a:p>
          <a:p>
            <a:pPr marL="324644" lvl="1" indent="-142875" defTabSz="940594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700">
                <a:solidFill>
                  <a:srgbClr val="000000"/>
                </a:solidFill>
                <a:latin typeface="Times New Roman"/>
                <a:cs typeface="Times New Roman"/>
              </a:rPr>
              <a:t>Preceptor of trainee, trainee of pilot (mid-pilot, end of pilot)</a:t>
            </a:r>
          </a:p>
          <a:p>
            <a:pPr marL="324644" lvl="1" indent="-142875" defTabSz="940594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700">
                <a:solidFill>
                  <a:srgbClr val="000000"/>
                </a:solidFill>
                <a:latin typeface="Times New Roman"/>
                <a:cs typeface="Times New Roman"/>
              </a:rPr>
              <a:t>Feasibility of curriculum</a:t>
            </a:r>
          </a:p>
          <a:p>
            <a:pPr marL="257175" indent="-142875" defTabSz="940594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900">
                <a:solidFill>
                  <a:srgbClr val="000000"/>
                </a:solidFill>
                <a:latin typeface="Times New Roman"/>
                <a:cs typeface="Times New Roman"/>
              </a:rPr>
              <a:t>Draft full curriculum outline based on feedback</a:t>
            </a:r>
          </a:p>
          <a:p>
            <a:pPr marL="257175" indent="-142875" defTabSz="940594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900">
                <a:solidFill>
                  <a:srgbClr val="000000"/>
                </a:solidFill>
                <a:latin typeface="Times New Roman"/>
                <a:cs typeface="Times New Roman"/>
              </a:rPr>
              <a:t>Submit IRB</a:t>
            </a:r>
          </a:p>
          <a:p>
            <a:pPr marL="114300" indent="0" defTabSz="940594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en-US" sz="225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114300" indent="0" defTabSz="940594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en-US" sz="900">
                <a:solidFill>
                  <a:srgbClr val="000000"/>
                </a:solidFill>
                <a:latin typeface="Times New Roman"/>
                <a:cs typeface="Times New Roman"/>
              </a:rPr>
              <a:t>Challenges           Strategies</a:t>
            </a:r>
            <a:endParaRPr lang="en-US" altLang="en-US" sz="9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8269" indent="-3969" defTabSz="940594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altLang="en-US" sz="105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8269" indent="-3969" defTabSz="940594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altLang="en-US" sz="105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8269" indent="-3969" defTabSz="940594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altLang="en-US" sz="105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8269" indent="-3969" defTabSz="940594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altLang="en-US" sz="105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8269" indent="-3969" defTabSz="940594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altLang="en-US" sz="105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8269" indent="-3969" defTabSz="940594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altLang="en-US" sz="105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8269" indent="-3969" defTabSz="940594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altLang="en-US" sz="105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8269" indent="-3969" defTabSz="940594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altLang="en-US" sz="105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defTabSz="940594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en-US" sz="105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defTabSz="940594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en-US" sz="90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114300" indent="0" defTabSz="940594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en-US" sz="900">
                <a:solidFill>
                  <a:srgbClr val="000000"/>
                </a:solidFill>
                <a:latin typeface="Times New Roman"/>
                <a:cs typeface="Times New Roman"/>
              </a:rPr>
              <a:t>Running  concurrent pilot activities may limit preference comparisons but may accelerate learning and feasibility testing.</a:t>
            </a:r>
            <a:endParaRPr lang="en-US" sz="3300">
              <a:solidFill>
                <a:srgbClr val="000000"/>
              </a:solidFill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57C8D96-76AB-7CC7-A8E4-C84683E145A3}"/>
              </a:ext>
            </a:extLst>
          </p:cNvPr>
          <p:cNvSpPr/>
          <p:nvPr/>
        </p:nvSpPr>
        <p:spPr bwMode="auto">
          <a:xfrm>
            <a:off x="9349215" y="5802584"/>
            <a:ext cx="1333394" cy="405410"/>
          </a:xfrm>
          <a:prstGeom prst="roundRect">
            <a:avLst/>
          </a:prstGeom>
          <a:gradFill flip="none" rotWithShape="1">
            <a:gsLst>
              <a:gs pos="0">
                <a:srgbClr val="00818A">
                  <a:tint val="66000"/>
                  <a:satMod val="160000"/>
                </a:srgbClr>
              </a:gs>
              <a:gs pos="50000">
                <a:srgbClr val="00818A">
                  <a:tint val="44500"/>
                  <a:satMod val="160000"/>
                </a:srgbClr>
              </a:gs>
              <a:gs pos="100000">
                <a:srgbClr val="00818A">
                  <a:tint val="23500"/>
                  <a:satMod val="160000"/>
                </a:srgbClr>
              </a:gs>
            </a:gsLst>
            <a:lin ang="135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2860" tIns="11430" rIns="22860" bIns="11430" numCol="1" rtlCol="0" anchor="t" anchorCtr="0" compatLnSpc="1">
            <a:prstTxWarp prst="textNoShape">
              <a:avLst/>
            </a:prstTxWarp>
          </a:bodyPr>
          <a:lstStyle/>
          <a:p>
            <a:pPr defTabSz="94059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713" b="1">
              <a:solidFill>
                <a:srgbClr val="000000"/>
              </a:solidFill>
              <a:latin typeface="Times" pitchFamily="18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6014B0D2-E86D-E9B3-3283-E7C6EF285A1F}"/>
              </a:ext>
            </a:extLst>
          </p:cNvPr>
          <p:cNvSpPr/>
          <p:nvPr/>
        </p:nvSpPr>
        <p:spPr bwMode="auto">
          <a:xfrm>
            <a:off x="7964890" y="5821825"/>
            <a:ext cx="1351246" cy="389508"/>
          </a:xfrm>
          <a:prstGeom prst="roundRect">
            <a:avLst/>
          </a:prstGeom>
          <a:gradFill flip="none" rotWithShape="1">
            <a:gsLst>
              <a:gs pos="0">
                <a:srgbClr val="00818A">
                  <a:tint val="66000"/>
                  <a:satMod val="160000"/>
                </a:srgbClr>
              </a:gs>
              <a:gs pos="50000">
                <a:srgbClr val="00818A">
                  <a:tint val="44500"/>
                  <a:satMod val="160000"/>
                </a:srgbClr>
              </a:gs>
              <a:gs pos="100000">
                <a:srgbClr val="00818A">
                  <a:tint val="23500"/>
                  <a:satMod val="160000"/>
                </a:srgbClr>
              </a:gs>
            </a:gsLst>
            <a:lin ang="135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2860" tIns="11430" rIns="22860" bIns="11430" numCol="1" rtlCol="0" anchor="t" anchorCtr="0" compatLnSpc="1">
            <a:prstTxWarp prst="textNoShape">
              <a:avLst/>
            </a:prstTxWarp>
          </a:bodyPr>
          <a:lstStyle/>
          <a:p>
            <a:pPr defTabSz="94059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800">
              <a:solidFill>
                <a:srgbClr val="000000"/>
              </a:solidFill>
              <a:latin typeface="Times" pitchFamily="18" charset="0"/>
            </a:endParaRPr>
          </a:p>
        </p:txBody>
      </p:sp>
      <p:sp>
        <p:nvSpPr>
          <p:cNvPr id="5139" name="Text Box 13">
            <a:extLst>
              <a:ext uri="{FF2B5EF4-FFF2-40B4-BE49-F238E27FC236}">
                <a16:creationId xmlns:a16="http://schemas.microsoft.com/office/drawing/2014/main" id="{07D434B7-587D-A52E-DD92-5A193EE63A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2119" y="2560297"/>
            <a:ext cx="2976030" cy="253916"/>
          </a:xfrm>
          <a:prstGeom prst="rect">
            <a:avLst/>
          </a:prstGeom>
          <a:solidFill>
            <a:srgbClr val="0081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860" tIns="11430" rIns="22860" bIns="11430" anchor="t">
            <a:spAutoFit/>
          </a:bodyPr>
          <a:lstStyle>
            <a:lvl1pPr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defTabSz="940594" eaLnBrk="0" fontAlgn="base" hangingPunct="0"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lang="en-US" altLang="en-US"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Aim/Objectives/Alignment</a:t>
            </a:r>
            <a:endParaRPr lang="en-US" altLang="en-US" sz="1500" b="1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69DA403-5D50-BFC8-A890-C7A2779980BC}"/>
              </a:ext>
            </a:extLst>
          </p:cNvPr>
          <p:cNvSpPr/>
          <p:nvPr/>
        </p:nvSpPr>
        <p:spPr bwMode="auto">
          <a:xfrm>
            <a:off x="1446882" y="6679380"/>
            <a:ext cx="2191225" cy="15695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2860" tIns="11430" rIns="22860" bIns="11430" numCol="1" rtlCol="0" anchor="t" anchorCtr="0" compatLnSpc="1">
            <a:prstTxWarp prst="textNoShape">
              <a:avLst/>
            </a:prstTxWarp>
          </a:bodyPr>
          <a:lstStyle/>
          <a:p>
            <a:pPr defTabSz="94059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Times" panose="02020603050405020304"/>
                <a:cs typeface="Times"/>
              </a:rPr>
              <a:t>National Initiative X, Meeting #3, October 9, 2026</a:t>
            </a:r>
            <a:endParaRPr lang="en-US" sz="800">
              <a:solidFill>
                <a:srgbClr val="000000"/>
              </a:solidFill>
              <a:latin typeface="Times" pitchFamily="18" charset="0"/>
              <a:cs typeface="Time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47942C3-C5C5-9E4E-F15A-D7CAD2D33BE3}"/>
              </a:ext>
            </a:extLst>
          </p:cNvPr>
          <p:cNvSpPr/>
          <p:nvPr/>
        </p:nvSpPr>
        <p:spPr bwMode="auto">
          <a:xfrm>
            <a:off x="7974504" y="4804956"/>
            <a:ext cx="1323780" cy="450238"/>
          </a:xfrm>
          <a:prstGeom prst="roundRect">
            <a:avLst/>
          </a:prstGeom>
          <a:gradFill flip="none" rotWithShape="1">
            <a:gsLst>
              <a:gs pos="0">
                <a:srgbClr val="00818A">
                  <a:tint val="66000"/>
                  <a:satMod val="160000"/>
                </a:srgbClr>
              </a:gs>
              <a:gs pos="50000">
                <a:srgbClr val="00818A">
                  <a:tint val="44500"/>
                  <a:satMod val="160000"/>
                </a:srgbClr>
              </a:gs>
              <a:gs pos="100000">
                <a:srgbClr val="00818A">
                  <a:tint val="23500"/>
                  <a:satMod val="160000"/>
                </a:srgbClr>
              </a:gs>
            </a:gsLst>
            <a:lin ang="135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2860" tIns="11430" rIns="22860" bIns="11430" numCol="1" rtlCol="0" anchor="t" anchorCtr="0" compatLnSpc="1">
            <a:prstTxWarp prst="textNoShape">
              <a:avLst/>
            </a:prstTxWarp>
          </a:bodyPr>
          <a:lstStyle/>
          <a:p>
            <a:pPr marL="57150" indent="-57150" defTabSz="228600" eaLnBrk="0" fontAlgn="base" hangingPunct="0">
              <a:spcBef>
                <a:spcPct val="0"/>
              </a:spcBef>
              <a:spcAft>
                <a:spcPct val="0"/>
              </a:spcAft>
              <a:buFont typeface=""/>
              <a:buChar char="•"/>
            </a:pPr>
            <a:endParaRPr lang="en-US" sz="1050">
              <a:solidFill>
                <a:srgbClr val="000000"/>
              </a:solidFill>
              <a:latin typeface="Times New Roman"/>
              <a:cs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A2157A-6BD3-AB49-B7B9-263C4A1DA7D0}"/>
              </a:ext>
            </a:extLst>
          </p:cNvPr>
          <p:cNvSpPr txBox="1"/>
          <p:nvPr/>
        </p:nvSpPr>
        <p:spPr>
          <a:xfrm>
            <a:off x="8273073" y="4740501"/>
            <a:ext cx="1096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800">
              <a:solidFill>
                <a:srgbClr val="000000"/>
              </a:solidFill>
              <a:latin typeface="Times" panose="02020603050405020304"/>
            </a:endParaRPr>
          </a:p>
          <a:p>
            <a:pPr defTabSz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Times" panose="02020603050405020304"/>
              </a:rPr>
              <a:t>IRB approval pending due to project</a:t>
            </a:r>
          </a:p>
          <a:p>
            <a:pPr defTabSz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Times" panose="02020603050405020304"/>
              </a:rPr>
              <a:t>restructuring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24469D0-629F-91D5-D826-E7C47A17ADD1}"/>
              </a:ext>
            </a:extLst>
          </p:cNvPr>
          <p:cNvSpPr txBox="1"/>
          <p:nvPr/>
        </p:nvSpPr>
        <p:spPr>
          <a:xfrm>
            <a:off x="8326661" y="5891340"/>
            <a:ext cx="1091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Times" panose="02020603050405020304"/>
              </a:rPr>
              <a:t>Concurrent pilots may blur trainee preferences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508300C3-DD9C-11BC-3237-C32E433049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4495" y="4961458"/>
            <a:ext cx="253702" cy="27193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3DE8B7C-9AF4-5390-2F5E-2FA1EC9A1B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0012" y="5879606"/>
            <a:ext cx="307650" cy="281128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08D55D6-0F6D-57BB-C4C9-41BF9EB8FDB5}"/>
              </a:ext>
            </a:extLst>
          </p:cNvPr>
          <p:cNvSpPr/>
          <p:nvPr/>
        </p:nvSpPr>
        <p:spPr bwMode="auto">
          <a:xfrm>
            <a:off x="9337705" y="4821017"/>
            <a:ext cx="1323780" cy="440927"/>
          </a:xfrm>
          <a:prstGeom prst="roundRect">
            <a:avLst/>
          </a:prstGeom>
          <a:gradFill flip="none" rotWithShape="1">
            <a:gsLst>
              <a:gs pos="0">
                <a:srgbClr val="00818A">
                  <a:tint val="66000"/>
                  <a:satMod val="160000"/>
                </a:srgbClr>
              </a:gs>
              <a:gs pos="50000">
                <a:srgbClr val="00818A">
                  <a:tint val="44500"/>
                  <a:satMod val="160000"/>
                </a:srgbClr>
              </a:gs>
              <a:gs pos="100000">
                <a:srgbClr val="00818A">
                  <a:tint val="23500"/>
                  <a:satMod val="160000"/>
                </a:srgbClr>
              </a:gs>
            </a:gsLst>
            <a:lin ang="135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2860" tIns="11430" rIns="22860" bIns="11430" numCol="1" rtlCol="0" anchor="t" anchorCtr="0" compatLnSpc="1">
            <a:prstTxWarp prst="textNoShape">
              <a:avLst/>
            </a:prstTxWarp>
          </a:bodyPr>
          <a:lstStyle/>
          <a:p>
            <a:pPr defTabSz="94059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713" b="1">
              <a:solidFill>
                <a:srgbClr val="000000"/>
              </a:solidFill>
              <a:latin typeface="Times" pitchFamily="18" charset="0"/>
              <a:cs typeface="Time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5594250-0FCA-A863-7785-7DA3EB272776}"/>
              </a:ext>
            </a:extLst>
          </p:cNvPr>
          <p:cNvSpPr/>
          <p:nvPr/>
        </p:nvSpPr>
        <p:spPr bwMode="auto">
          <a:xfrm>
            <a:off x="7972918" y="5308051"/>
            <a:ext cx="1325367" cy="450238"/>
          </a:xfrm>
          <a:prstGeom prst="roundRect">
            <a:avLst/>
          </a:prstGeom>
          <a:gradFill flip="none" rotWithShape="1">
            <a:gsLst>
              <a:gs pos="0">
                <a:srgbClr val="00818A">
                  <a:tint val="66000"/>
                  <a:satMod val="160000"/>
                </a:srgbClr>
              </a:gs>
              <a:gs pos="50000">
                <a:srgbClr val="00818A">
                  <a:tint val="44500"/>
                  <a:satMod val="160000"/>
                </a:srgbClr>
              </a:gs>
              <a:gs pos="100000">
                <a:srgbClr val="00818A">
                  <a:tint val="23500"/>
                  <a:satMod val="160000"/>
                </a:srgbClr>
              </a:gs>
            </a:gsLst>
            <a:lin ang="135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2860" tIns="11430" rIns="22860" bIns="11430" numCol="1" rtlCol="0" anchor="t" anchorCtr="0" compatLnSpc="1">
            <a:prstTxWarp prst="textNoShape">
              <a:avLst/>
            </a:prstTxWarp>
          </a:bodyPr>
          <a:lstStyle/>
          <a:p>
            <a:pPr defTabSz="94059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800">
              <a:solidFill>
                <a:srgbClr val="000000"/>
              </a:solidFill>
              <a:latin typeface="Times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C8BBC3F-24D8-C7EA-B317-2B3152EEA3FE}"/>
              </a:ext>
            </a:extLst>
          </p:cNvPr>
          <p:cNvSpPr txBox="1"/>
          <p:nvPr/>
        </p:nvSpPr>
        <p:spPr>
          <a:xfrm>
            <a:off x="9406405" y="4912508"/>
            <a:ext cx="12259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Times" panose="02020603050405020304"/>
              </a:rPr>
              <a:t>Submit protocol with clear educational framing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D6C110D-9ACE-274F-F367-CF2DD1B68015}"/>
              </a:ext>
            </a:extLst>
          </p:cNvPr>
          <p:cNvSpPr/>
          <p:nvPr/>
        </p:nvSpPr>
        <p:spPr bwMode="auto">
          <a:xfrm>
            <a:off x="9340830" y="5302750"/>
            <a:ext cx="1344905" cy="436162"/>
          </a:xfrm>
          <a:prstGeom prst="roundRect">
            <a:avLst/>
          </a:prstGeom>
          <a:gradFill flip="none" rotWithShape="1">
            <a:gsLst>
              <a:gs pos="0">
                <a:srgbClr val="00818A">
                  <a:tint val="66000"/>
                  <a:satMod val="160000"/>
                </a:srgbClr>
              </a:gs>
              <a:gs pos="50000">
                <a:srgbClr val="00818A">
                  <a:tint val="44500"/>
                  <a:satMod val="160000"/>
                </a:srgbClr>
              </a:gs>
              <a:gs pos="100000">
                <a:srgbClr val="00818A">
                  <a:tint val="23500"/>
                  <a:satMod val="160000"/>
                </a:srgbClr>
              </a:gs>
            </a:gsLst>
            <a:lin ang="135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2860" tIns="11430" rIns="22860" bIns="11430" numCol="1" rtlCol="0" anchor="t" anchorCtr="0" compatLnSpc="1">
            <a:prstTxWarp prst="textNoShape">
              <a:avLst/>
            </a:prstTxWarp>
          </a:bodyPr>
          <a:lstStyle/>
          <a:p>
            <a:pPr defTabSz="94059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50" b="1">
              <a:solidFill>
                <a:srgbClr val="000000"/>
              </a:solidFill>
              <a:latin typeface="Times" pitchFamily="18" charset="0"/>
              <a:cs typeface="Time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E56768ED-474B-8559-737D-161C5252ED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99257" y="5408286"/>
            <a:ext cx="326296" cy="27549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FAACAAE-7A75-D6DB-7A12-08614C5BAD4B}"/>
              </a:ext>
            </a:extLst>
          </p:cNvPr>
          <p:cNvSpPr txBox="1"/>
          <p:nvPr/>
        </p:nvSpPr>
        <p:spPr>
          <a:xfrm>
            <a:off x="8329259" y="5238111"/>
            <a:ext cx="107552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700">
              <a:solidFill>
                <a:srgbClr val="000000"/>
              </a:solidFill>
              <a:latin typeface="Times" panose="02020603050405020304"/>
            </a:endParaRPr>
          </a:p>
          <a:p>
            <a:pPr defTabSz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Times" panose="02020603050405020304"/>
              </a:rPr>
              <a:t>Identifying an initial diverse cohort across programs</a:t>
            </a:r>
            <a:endParaRPr lang="en-US" sz="700">
              <a:solidFill>
                <a:srgbClr val="000000"/>
              </a:solidFill>
              <a:latin typeface="Times" panose="02020603050405020304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830761D-A14F-6CEF-478C-9CFDDD3D16CE}"/>
              </a:ext>
            </a:extLst>
          </p:cNvPr>
          <p:cNvSpPr txBox="1"/>
          <p:nvPr/>
        </p:nvSpPr>
        <p:spPr>
          <a:xfrm>
            <a:off x="9415344" y="5229915"/>
            <a:ext cx="1216567" cy="515526"/>
          </a:xfrm>
          <a:prstGeom prst="rect">
            <a:avLst/>
          </a:prstGeom>
          <a:noFill/>
        </p:spPr>
        <p:txBody>
          <a:bodyPr wrap="square" lIns="22860" tIns="11430" rIns="22860" bIns="11430" rtlCol="0" anchor="t">
            <a:spAutoFit/>
          </a:bodyPr>
          <a:lstStyle/>
          <a:p>
            <a:pPr defTabSz="2286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800">
              <a:solidFill>
                <a:srgbClr val="000000"/>
              </a:solidFill>
              <a:latin typeface="Times" panose="02020603050405020304"/>
            </a:endParaRPr>
          </a:p>
          <a:p>
            <a:pPr defTabSz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Times" panose="02020603050405020304"/>
              </a:rPr>
              <a:t>Partner with PDs to nominate residents/fellows via defined criteria's</a:t>
            </a:r>
            <a:endParaRPr lang="en-US" sz="800">
              <a:solidFill>
                <a:srgbClr val="000000"/>
              </a:solidFill>
              <a:latin typeface="Times" panose="02020603050405020304"/>
              <a:cs typeface="Time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90D2096-1423-B9DF-363F-1C86FEA5351B}"/>
              </a:ext>
            </a:extLst>
          </p:cNvPr>
          <p:cNvSpPr txBox="1"/>
          <p:nvPr/>
        </p:nvSpPr>
        <p:spPr>
          <a:xfrm>
            <a:off x="9399629" y="5868350"/>
            <a:ext cx="1389964" cy="269304"/>
          </a:xfrm>
          <a:prstGeom prst="rect">
            <a:avLst/>
          </a:prstGeom>
          <a:noFill/>
        </p:spPr>
        <p:txBody>
          <a:bodyPr wrap="square" lIns="22860" tIns="11430" rIns="22860" bIns="11430" rtlCol="0" anchor="t">
            <a:spAutoFit/>
          </a:bodyPr>
          <a:lstStyle/>
          <a:p>
            <a:pPr defTabSz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Times" panose="02020603050405020304"/>
              </a:rPr>
              <a:t>Collect activity‑level feedback </a:t>
            </a:r>
          </a:p>
          <a:p>
            <a:pPr defTabSz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Times" panose="02020603050405020304"/>
              </a:rPr>
              <a:t>and brief debriefs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53F08E8-21F8-A993-1078-C846C8664BA3}"/>
              </a:ext>
            </a:extLst>
          </p:cNvPr>
          <p:cNvSpPr txBox="1"/>
          <p:nvPr/>
        </p:nvSpPr>
        <p:spPr>
          <a:xfrm>
            <a:off x="5375586" y="5665150"/>
            <a:ext cx="787274" cy="150041"/>
          </a:xfrm>
          <a:prstGeom prst="rect">
            <a:avLst/>
          </a:prstGeom>
          <a:noFill/>
        </p:spPr>
        <p:txBody>
          <a:bodyPr wrap="square" lIns="22860" tIns="11430" rIns="22860" bIns="11430" rtlCol="0" anchor="t">
            <a:spAutoFit/>
          </a:bodyPr>
          <a:lstStyle/>
          <a:p>
            <a:pPr defTabSz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825">
                <a:solidFill>
                  <a:srgbClr val="000000"/>
                </a:solidFill>
                <a:latin typeface="Times" panose="02020603050405020304"/>
              </a:rPr>
              <a:t> </a:t>
            </a:r>
          </a:p>
        </p:txBody>
      </p:sp>
      <p:sp>
        <p:nvSpPr>
          <p:cNvPr id="5143" name="Text Box 13">
            <a:extLst>
              <a:ext uri="{FF2B5EF4-FFF2-40B4-BE49-F238E27FC236}">
                <a16:creationId xmlns:a16="http://schemas.microsoft.com/office/drawing/2014/main" id="{3B482CF8-4442-5952-D614-82AE2FBCB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2019" y="4637536"/>
            <a:ext cx="3356997" cy="253916"/>
          </a:xfrm>
          <a:prstGeom prst="rect">
            <a:avLst/>
          </a:prstGeom>
          <a:solidFill>
            <a:srgbClr val="0081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860" tIns="11430" rIns="22860" bIns="11430" anchor="t">
            <a:spAutoFit/>
          </a:bodyPr>
          <a:lstStyle>
            <a:lvl1pPr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defTabSz="940594" eaLnBrk="0" fontAlgn="base" hangingPunct="0"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lang="en-US" altLang="en-US" sz="15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Measures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5080E21-8D0E-DA7B-F299-D9787C4879B2}"/>
              </a:ext>
            </a:extLst>
          </p:cNvPr>
          <p:cNvSpPr txBox="1"/>
          <p:nvPr/>
        </p:nvSpPr>
        <p:spPr>
          <a:xfrm>
            <a:off x="7896910" y="1241578"/>
            <a:ext cx="289764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>
                <a:solidFill>
                  <a:srgbClr val="000000"/>
                </a:solidFill>
                <a:latin typeface="Times" panose="02020603050405020304"/>
              </a:rPr>
              <a:t>12 learners, supported by their PDs, signed up to participate across all pathway options.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5C6DB4D9-BB4C-CEDB-34C0-4B805A7EA7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2589" y="2618703"/>
            <a:ext cx="2921248" cy="1955911"/>
          </a:xfrm>
          <a:prstGeom prst="rect">
            <a:avLst/>
          </a:prstGeom>
        </p:spPr>
      </p:pic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DAB1246C-6650-4549-69E1-F8C0B68A2561}"/>
              </a:ext>
            </a:extLst>
          </p:cNvPr>
          <p:cNvGraphicFramePr>
            <a:graphicFrameLocks noGrp="1"/>
          </p:cNvGraphicFramePr>
          <p:nvPr/>
        </p:nvGraphicFramePr>
        <p:xfrm>
          <a:off x="8273073" y="1610816"/>
          <a:ext cx="2174397" cy="46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4799">
                  <a:extLst>
                    <a:ext uri="{9D8B030D-6E8A-4147-A177-3AD203B41FA5}">
                      <a16:colId xmlns:a16="http://schemas.microsoft.com/office/drawing/2014/main" val="4196375954"/>
                    </a:ext>
                  </a:extLst>
                </a:gridCol>
                <a:gridCol w="724799">
                  <a:extLst>
                    <a:ext uri="{9D8B030D-6E8A-4147-A177-3AD203B41FA5}">
                      <a16:colId xmlns:a16="http://schemas.microsoft.com/office/drawing/2014/main" val="2581876972"/>
                    </a:ext>
                  </a:extLst>
                </a:gridCol>
                <a:gridCol w="724799">
                  <a:extLst>
                    <a:ext uri="{9D8B030D-6E8A-4147-A177-3AD203B41FA5}">
                      <a16:colId xmlns:a16="http://schemas.microsoft.com/office/drawing/2014/main" val="1490087673"/>
                    </a:ext>
                  </a:extLst>
                </a:gridCol>
              </a:tblGrid>
              <a:tr h="144780">
                <a:tc gridSpan="3">
                  <a:txBody>
                    <a:bodyPr/>
                    <a:lstStyle/>
                    <a:p>
                      <a:pPr algn="ctr"/>
                      <a:r>
                        <a:rPr lang="en-US" sz="800" b="0">
                          <a:solidFill>
                            <a:schemeClr val="tx1"/>
                          </a:solidFill>
                        </a:rPr>
                        <a:t>Number of Participants Per Pathway</a:t>
                      </a:r>
                    </a:p>
                  </a:txBody>
                  <a:tcPr marL="22860" marR="22860" marT="11430" marB="11430"/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b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b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666801"/>
                  </a:ext>
                </a:extLst>
              </a:tr>
              <a:tr h="171040">
                <a:tc>
                  <a:txBody>
                    <a:bodyPr/>
                    <a:lstStyle/>
                    <a:p>
                      <a:pPr algn="ctr"/>
                      <a:r>
                        <a:rPr lang="en-US" sz="800" b="0">
                          <a:solidFill>
                            <a:schemeClr val="tx1"/>
                          </a:solidFill>
                        </a:rPr>
                        <a:t>Option A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>
                          <a:solidFill>
                            <a:schemeClr val="tx1"/>
                          </a:solidFill>
                        </a:rPr>
                        <a:t>Option B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>
                          <a:solidFill>
                            <a:schemeClr val="tx1"/>
                          </a:solidFill>
                        </a:rPr>
                        <a:t>Option C</a:t>
                      </a:r>
                    </a:p>
                  </a:txBody>
                  <a:tcPr marL="22860" marR="22860" marT="11430" marB="11430"/>
                </a:tc>
                <a:extLst>
                  <a:ext uri="{0D108BD9-81ED-4DB2-BD59-A6C34878D82A}">
                    <a16:rowId xmlns:a16="http://schemas.microsoft.com/office/drawing/2014/main" val="3013602426"/>
                  </a:ext>
                </a:extLst>
              </a:tr>
              <a:tr h="144780"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5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4</a:t>
                      </a:r>
                    </a:p>
                  </a:txBody>
                  <a:tcPr marL="22860" marR="22860" marT="11430" marB="114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3</a:t>
                      </a:r>
                    </a:p>
                  </a:txBody>
                  <a:tcPr marL="22860" marR="22860" marT="11430" marB="11430"/>
                </a:tc>
                <a:extLst>
                  <a:ext uri="{0D108BD9-81ED-4DB2-BD59-A6C34878D82A}">
                    <a16:rowId xmlns:a16="http://schemas.microsoft.com/office/drawing/2014/main" val="1814740033"/>
                  </a:ext>
                </a:extLst>
              </a:tr>
            </a:tbl>
          </a:graphicData>
        </a:graphic>
      </p:graphicFrame>
      <p:pic>
        <p:nvPicPr>
          <p:cNvPr id="4097" name="Picture 4096">
            <a:extLst>
              <a:ext uri="{FF2B5EF4-FFF2-40B4-BE49-F238E27FC236}">
                <a16:creationId xmlns:a16="http://schemas.microsoft.com/office/drawing/2014/main" id="{4C7EC072-0228-4647-D907-5902C0E070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76623" y="2227918"/>
            <a:ext cx="2976030" cy="1082006"/>
          </a:xfrm>
          <a:prstGeom prst="rect">
            <a:avLst/>
          </a:prstGeom>
        </p:spPr>
      </p:pic>
      <p:sp>
        <p:nvSpPr>
          <p:cNvPr id="4098" name="TextBox 4097">
            <a:extLst>
              <a:ext uri="{FF2B5EF4-FFF2-40B4-BE49-F238E27FC236}">
                <a16:creationId xmlns:a16="http://schemas.microsoft.com/office/drawing/2014/main" id="{FF81A919-C12C-3D07-70DC-0A466A63A1BC}"/>
              </a:ext>
            </a:extLst>
          </p:cNvPr>
          <p:cNvSpPr txBox="1"/>
          <p:nvPr/>
        </p:nvSpPr>
        <p:spPr>
          <a:xfrm>
            <a:off x="7874337" y="2071416"/>
            <a:ext cx="29475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u="sng">
                <a:solidFill>
                  <a:srgbClr val="000000"/>
                </a:solidFill>
                <a:latin typeface="Times" panose="02020603050405020304"/>
              </a:rPr>
              <a:t>Pilot Pathway Timeline</a:t>
            </a:r>
          </a:p>
        </p:txBody>
      </p:sp>
      <p:pic>
        <p:nvPicPr>
          <p:cNvPr id="4099" name="Picture 4098">
            <a:extLst>
              <a:ext uri="{FF2B5EF4-FFF2-40B4-BE49-F238E27FC236}">
                <a16:creationId xmlns:a16="http://schemas.microsoft.com/office/drawing/2014/main" id="{4DAC6C3E-AA9F-C2AA-2903-2331B2AB2DA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1295400" y="77140"/>
            <a:ext cx="1934936" cy="617533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8DB29AFA-9AD2-1B49-7A7F-8FC538782865}"/>
              </a:ext>
            </a:extLst>
          </p:cNvPr>
          <p:cNvSpPr txBox="1"/>
          <p:nvPr/>
        </p:nvSpPr>
        <p:spPr>
          <a:xfrm>
            <a:off x="1424234" y="6371666"/>
            <a:ext cx="2967713" cy="3154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22860" tIns="11430" rIns="22860" bIns="1143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500" dirty="0">
                <a:solidFill>
                  <a:srgbClr val="000000"/>
                </a:solidFill>
                <a:latin typeface="Times" panose="02020603050405020304"/>
                <a:cs typeface="Times"/>
              </a:rPr>
              <a:t>Safety Event Task Force (SETF)|</a:t>
            </a:r>
            <a:r>
              <a:rPr lang="en-US" sz="500" dirty="0">
                <a:solidFill>
                  <a:srgbClr val="000000"/>
                </a:solidFill>
                <a:latin typeface="Arial"/>
                <a:cs typeface="Arial"/>
              </a:rPr>
              <a:t> </a:t>
            </a:r>
            <a:r>
              <a:rPr lang="en-US" sz="500" dirty="0">
                <a:solidFill>
                  <a:srgbClr val="000000"/>
                </a:solidFill>
                <a:latin typeface="Times" panose="02020603050405020304"/>
                <a:cs typeface="Times"/>
              </a:rPr>
              <a:t> After Action Review (AAR)</a:t>
            </a:r>
            <a:r>
              <a:rPr lang="en-US" sz="500" dirty="0">
                <a:solidFill>
                  <a:srgbClr val="000000"/>
                </a:solidFill>
                <a:latin typeface="Arial"/>
                <a:cs typeface="Arial"/>
              </a:rPr>
              <a:t> |</a:t>
            </a:r>
            <a:r>
              <a:rPr lang="en-US" sz="500" dirty="0">
                <a:solidFill>
                  <a:srgbClr val="000000"/>
                </a:solidFill>
                <a:latin typeface="Times" panose="02020603050405020304"/>
                <a:cs typeface="Times"/>
              </a:rPr>
              <a:t> Apparent Cause Analysis (ACA)</a:t>
            </a:r>
            <a:r>
              <a:rPr lang="en-US" sz="500" dirty="0">
                <a:solidFill>
                  <a:srgbClr val="000000"/>
                </a:solidFill>
                <a:latin typeface="Arial"/>
                <a:cs typeface="Arial"/>
              </a:rPr>
              <a:t> |</a:t>
            </a:r>
            <a:r>
              <a:rPr lang="en-US" sz="500" dirty="0">
                <a:solidFill>
                  <a:srgbClr val="000000"/>
                </a:solidFill>
                <a:latin typeface="Times" panose="02020603050405020304"/>
                <a:cs typeface="Times"/>
              </a:rPr>
              <a:t> Root Cause Analysis (RCA)</a:t>
            </a:r>
            <a:r>
              <a:rPr lang="en-US" sz="500" dirty="0">
                <a:solidFill>
                  <a:srgbClr val="000000"/>
                </a:solidFill>
                <a:latin typeface="Arial"/>
                <a:cs typeface="Arial"/>
              </a:rPr>
              <a:t> |</a:t>
            </a:r>
            <a:r>
              <a:rPr lang="en-US" sz="500" dirty="0">
                <a:solidFill>
                  <a:srgbClr val="000000"/>
                </a:solidFill>
                <a:latin typeface="Times" panose="02020603050405020304"/>
                <a:cs typeface="Times"/>
              </a:rPr>
              <a:t> Patient Safety Organization (PSO)</a:t>
            </a:r>
            <a:r>
              <a:rPr lang="en-US" sz="500" dirty="0">
                <a:solidFill>
                  <a:srgbClr val="000000"/>
                </a:solidFill>
                <a:latin typeface="Arial"/>
                <a:cs typeface="Arial"/>
              </a:rPr>
              <a:t> |</a:t>
            </a:r>
            <a:r>
              <a:rPr lang="en-US" sz="500" dirty="0">
                <a:solidFill>
                  <a:srgbClr val="000000"/>
                </a:solidFill>
                <a:latin typeface="Times" panose="02020603050405020304"/>
                <a:cs typeface="Times"/>
              </a:rPr>
              <a:t> Culture of Safety &amp; Work Environment (COSWE)</a:t>
            </a:r>
            <a:r>
              <a:rPr lang="en-US" sz="500" dirty="0">
                <a:solidFill>
                  <a:srgbClr val="000000"/>
                </a:solidFill>
                <a:latin typeface="Arial"/>
                <a:cs typeface="Arial"/>
              </a:rPr>
              <a:t> |</a:t>
            </a:r>
            <a:r>
              <a:rPr lang="en-US" sz="500" dirty="0">
                <a:solidFill>
                  <a:srgbClr val="000000"/>
                </a:solidFill>
                <a:latin typeface="Times" panose="02020603050405020304"/>
                <a:cs typeface="Times"/>
              </a:rPr>
              <a:t> Program Director (PD)</a:t>
            </a:r>
          </a:p>
          <a:p>
            <a:pPr defTabSz="2286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00">
              <a:solidFill>
                <a:srgbClr val="000000"/>
              </a:solidFill>
              <a:latin typeface="Times" panose="02020603050405020304"/>
              <a:cs typeface="Times"/>
            </a:endParaRPr>
          </a:p>
        </p:txBody>
      </p:sp>
      <p:sp>
        <p:nvSpPr>
          <p:cNvPr id="54" name="Text Box 13">
            <a:extLst>
              <a:ext uri="{FF2B5EF4-FFF2-40B4-BE49-F238E27FC236}">
                <a16:creationId xmlns:a16="http://schemas.microsoft.com/office/drawing/2014/main" id="{59457663-7B4C-B681-1A87-BDACB9140D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1266" y="6189929"/>
            <a:ext cx="2976030" cy="115416"/>
          </a:xfrm>
          <a:prstGeom prst="rect">
            <a:avLst/>
          </a:prstGeom>
          <a:solidFill>
            <a:srgbClr val="0081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860" tIns="11430" rIns="22860" bIns="11430" anchor="t">
            <a:spAutoFit/>
          </a:bodyPr>
          <a:lstStyle>
            <a:lvl1pPr defTabSz="3762375">
              <a:spcBef>
                <a:spcPct val="20000"/>
              </a:spcBef>
              <a:buChar char="•"/>
              <a:defRPr sz="132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15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99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2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defTabSz="940594" eaLnBrk="0" fontAlgn="base" hangingPunct="0"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lang="en-US" altLang="en-US" sz="6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Key Terms</a:t>
            </a:r>
            <a:endParaRPr lang="en-US" sz="600">
              <a:solidFill>
                <a:srgbClr val="000000"/>
              </a:solidFill>
            </a:endParaRPr>
          </a:p>
        </p:txBody>
      </p:sp>
      <p:pic>
        <p:nvPicPr>
          <p:cNvPr id="3" name="Picture 2" descr="The diagram illustrates a framework for evaluating an educational program, highlighting measures such as feasibility, participation rates, completion rates, interest in modules, self-efficacy, acceptability, certification pathways, and stakeholder engagement.&#10;&#10;AI-generated content may be incorrect.">
            <a:extLst>
              <a:ext uri="{FF2B5EF4-FFF2-40B4-BE49-F238E27FC236}">
                <a16:creationId xmlns:a16="http://schemas.microsoft.com/office/drawing/2014/main" id="{DB5D92E9-D613-E22A-1536-40485E2A4A6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13913" y="4905476"/>
            <a:ext cx="3400900" cy="178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8386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A2118D5-0B3A-4C23-AB0B-60A5F2322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7573" y="4878775"/>
            <a:ext cx="1398137" cy="134936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BAEDEA9-D699-6F30-2AC8-EF0CB009C8D1}"/>
              </a:ext>
            </a:extLst>
          </p:cNvPr>
          <p:cNvSpPr txBox="1">
            <a:spLocks/>
          </p:cNvSpPr>
          <p:nvPr/>
        </p:nvSpPr>
        <p:spPr>
          <a:xfrm>
            <a:off x="127508" y="914400"/>
            <a:ext cx="11199046" cy="4639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defPPr>
              <a:defRPr lang="en-US"/>
            </a:defPPr>
            <a:lvl1pPr marL="0" algn="l" defTabSz="60958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b="1" dirty="0">
                <a:solidFill>
                  <a:schemeClr val="accent6"/>
                </a:solidFill>
              </a:rPr>
              <a:t>Final Thoughts </a:t>
            </a:r>
          </a:p>
          <a:p>
            <a:r>
              <a:rPr lang="en-US" sz="8000" b="1" dirty="0">
                <a:solidFill>
                  <a:schemeClr val="accent6"/>
                </a:solidFill>
              </a:rPr>
              <a:t>Facilitator and National Advisory Council  </a:t>
            </a:r>
          </a:p>
          <a:p>
            <a:endParaRPr lang="en-US" sz="3400" b="1" dirty="0">
              <a:solidFill>
                <a:schemeClr val="accent6"/>
              </a:solidFill>
            </a:endParaRPr>
          </a:p>
          <a:p>
            <a:endParaRPr lang="en-US" sz="3400" b="1" dirty="0">
              <a:solidFill>
                <a:schemeClr val="accent6"/>
              </a:solidFill>
            </a:endParaRPr>
          </a:p>
          <a:p>
            <a:endParaRPr lang="en-US" sz="3400" b="1" dirty="0">
              <a:solidFill>
                <a:schemeClr val="accent6"/>
              </a:solidFill>
            </a:endParaRPr>
          </a:p>
          <a:p>
            <a:pPr marL="457189" indent="-457189">
              <a:buFont typeface="Wingdings" panose="05000000000000000000" pitchFamily="2" charset="2"/>
              <a:buChar char="ü"/>
            </a:pPr>
            <a:endParaRPr lang="en-US" sz="3200" dirty="0">
              <a:solidFill>
                <a:schemeClr val="accent6"/>
              </a:solidFill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7200" dirty="0">
                <a:solidFill>
                  <a:schemeClr val="bg2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Facilitators: </a:t>
            </a:r>
          </a:p>
          <a:p>
            <a:pPr marL="457200" indent="-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US" sz="7200" dirty="0">
                <a:solidFill>
                  <a:schemeClr val="bg2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Kelly Ussery-Kronhaus, MD, FAAFP, Hackensack Meridian Health Ocean University Medical Center </a:t>
            </a:r>
          </a:p>
          <a:p>
            <a:pPr marL="457200" indent="-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Ø"/>
            </a:pPr>
            <a:endParaRPr lang="en-US" sz="7200" dirty="0">
              <a:solidFill>
                <a:schemeClr val="bg2">
                  <a:lumMod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US" sz="7200" dirty="0">
                <a:solidFill>
                  <a:schemeClr val="bg2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Theresa Azevedo Rousso, MPA, Regional Senior Director and Designated Institutional Official, Kaiser Permanente Northern California </a:t>
            </a:r>
          </a:p>
          <a:p>
            <a:pPr marL="457200" indent="-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Ø"/>
            </a:pPr>
            <a:endParaRPr lang="en-US" sz="7200" dirty="0">
              <a:solidFill>
                <a:schemeClr val="bg2">
                  <a:lumMod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7200" dirty="0">
                <a:solidFill>
                  <a:schemeClr val="bg2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National Advisory Council:  </a:t>
            </a:r>
          </a:p>
          <a:p>
            <a:pPr marL="457200" indent="-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US" sz="7200" dirty="0">
                <a:solidFill>
                  <a:schemeClr val="bg2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Lisa Crouse, MD, MS, FACOG, Senior Vice President, Institutional and Program Accreditation </a:t>
            </a:r>
          </a:p>
          <a:p>
            <a:pPr marL="457200" indent="-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US" sz="7200" dirty="0">
                <a:solidFill>
                  <a:schemeClr val="bg2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Julie Dagam, PharmD, BCPS, FASHP, FPSW, Director, Residency Accreditation Services, American Society of Health System Pharmacists</a:t>
            </a:r>
          </a:p>
          <a:p>
            <a:pPr marL="457200" indent="-4572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Ø"/>
            </a:pPr>
            <a:endParaRPr lang="en-US" sz="7200" dirty="0">
              <a:solidFill>
                <a:schemeClr val="bg2">
                  <a:lumMod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7200" dirty="0">
              <a:solidFill>
                <a:schemeClr val="bg2">
                  <a:lumMod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7200" dirty="0">
                <a:solidFill>
                  <a:schemeClr val="accent6"/>
                </a:solidFill>
              </a:rPr>
              <a:t> </a:t>
            </a:r>
          </a:p>
        </p:txBody>
      </p:sp>
      <p:pic>
        <p:nvPicPr>
          <p:cNvPr id="3" name="Picture 2" descr="Final Thoughts&#10;&#10;AI-generated content may be incorrect.">
            <a:extLst>
              <a:ext uri="{FF2B5EF4-FFF2-40B4-BE49-F238E27FC236}">
                <a16:creationId xmlns:a16="http://schemas.microsoft.com/office/drawing/2014/main" id="{08B1B254-7FE6-6CD5-0E88-973C56760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3482" y="233230"/>
            <a:ext cx="1745995" cy="174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0929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76237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76237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</TotalTime>
  <Words>6711</Words>
  <Application>Microsoft Office PowerPoint</Application>
  <PresentationFormat>Widescreen</PresentationFormat>
  <Paragraphs>918</Paragraphs>
  <Slides>61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61</vt:i4>
      </vt:variant>
    </vt:vector>
  </HeadingPairs>
  <TitlesOfParts>
    <vt:vector size="82" baseType="lpstr">
      <vt:lpstr>Aptos</vt:lpstr>
      <vt:lpstr>Aptos Display</vt:lpstr>
      <vt:lpstr>Arial</vt:lpstr>
      <vt:lpstr>Arial Narrow</vt:lpstr>
      <vt:lpstr>Arial,Sans-Serif</vt:lpstr>
      <vt:lpstr>Calibri</vt:lpstr>
      <vt:lpstr>Calibri Light</vt:lpstr>
      <vt:lpstr>Courier New</vt:lpstr>
      <vt:lpstr>Courier New,monospace</vt:lpstr>
      <vt:lpstr>Georgia</vt:lpstr>
      <vt:lpstr>System Font Regular</vt:lpstr>
      <vt:lpstr>Times</vt:lpstr>
      <vt:lpstr>Times New Roman</vt:lpstr>
      <vt:lpstr>Wingdings</vt:lpstr>
      <vt:lpstr>1_Office Theme</vt:lpstr>
      <vt:lpstr>Office Theme</vt:lpstr>
      <vt:lpstr>2_Office Theme</vt:lpstr>
      <vt:lpstr>3_Office Theme</vt:lpstr>
      <vt:lpstr>1_Blank</vt:lpstr>
      <vt:lpstr>5_Office Theme</vt:lpstr>
      <vt:lpstr>4_Office Theme</vt:lpstr>
      <vt:lpstr>PowerPoint Presentation</vt:lpstr>
      <vt:lpstr>PowerPoint Presentation</vt:lpstr>
      <vt:lpstr>Mountain Area Health Education Center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Aurora Health Care OBGYN Waste  </vt:lpstr>
      <vt:lpstr>Introduction: Background &amp; Context</vt:lpstr>
      <vt:lpstr>Aim/Objectives/Alignment</vt:lpstr>
      <vt:lpstr>Measures</vt:lpstr>
      <vt:lpstr>Interventions | Changes</vt:lpstr>
      <vt:lpstr>     Barriers         Strategies</vt:lpstr>
      <vt:lpstr>Results </vt:lpstr>
      <vt:lpstr>Results</vt:lpstr>
      <vt:lpstr>Discussion</vt:lpstr>
      <vt:lpstr> St. Lukes University Health Network Clinic to Curb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St. Lukes University Health Network Resident Clinics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Aurora Health Care AI FM  </vt:lpstr>
      <vt:lpstr>Introduction: Background &amp; Context</vt:lpstr>
      <vt:lpstr>Aim/Objectives/Alignment</vt:lpstr>
      <vt:lpstr>Measures</vt:lpstr>
      <vt:lpstr>Interventions | Changes</vt:lpstr>
      <vt:lpstr>     Barriers         Strategies</vt:lpstr>
      <vt:lpstr>Results </vt:lpstr>
      <vt:lpstr>Discussion</vt:lpstr>
      <vt:lpstr>Ochsner Health  </vt:lpstr>
      <vt:lpstr>PowerPoint Presentation</vt:lpstr>
      <vt:lpstr>St. Lukes University Health Network Rapid Response Simulation   </vt:lpstr>
      <vt:lpstr>PowerPoint Presentation</vt:lpstr>
      <vt:lpstr>INTRODUCTION</vt:lpstr>
      <vt:lpstr>AIM OF THE PROJECT</vt:lpstr>
      <vt:lpstr>DATA COLLECTION/METHOD </vt:lpstr>
      <vt:lpstr>BARRIERS AND STRATEGIES </vt:lpstr>
      <vt:lpstr>What we would do differently next time</vt:lpstr>
      <vt:lpstr>RESULTS </vt:lpstr>
      <vt:lpstr>RESULTS</vt:lpstr>
      <vt:lpstr>DISCUSSION</vt:lpstr>
      <vt:lpstr>Atrium Health CMC  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Mindi Apicella</dc:creator>
  <cp:lastModifiedBy>Mindi Apicella</cp:lastModifiedBy>
  <cp:revision>13</cp:revision>
  <dcterms:created xsi:type="dcterms:W3CDTF">2020-09-29T20:32:26Z</dcterms:created>
  <dcterms:modified xsi:type="dcterms:W3CDTF">2026-10-07T14:20:09Z</dcterms:modified>
</cp:coreProperties>
</file>